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43"/>
  </p:notesMasterIdLst>
  <p:sldIdLst>
    <p:sldId id="256" r:id="rId5"/>
    <p:sldId id="358" r:id="rId6"/>
    <p:sldId id="270" r:id="rId7"/>
    <p:sldId id="283" r:id="rId8"/>
    <p:sldId id="324" r:id="rId9"/>
    <p:sldId id="325" r:id="rId10"/>
    <p:sldId id="326" r:id="rId11"/>
    <p:sldId id="327" r:id="rId12"/>
    <p:sldId id="328" r:id="rId13"/>
    <p:sldId id="323" r:id="rId14"/>
    <p:sldId id="344" r:id="rId15"/>
    <p:sldId id="352" r:id="rId16"/>
    <p:sldId id="329" r:id="rId17"/>
    <p:sldId id="331" r:id="rId18"/>
    <p:sldId id="353" r:id="rId19"/>
    <p:sldId id="346" r:id="rId20"/>
    <p:sldId id="345" r:id="rId21"/>
    <p:sldId id="354" r:id="rId22"/>
    <p:sldId id="332" r:id="rId23"/>
    <p:sldId id="333" r:id="rId24"/>
    <p:sldId id="347" r:id="rId25"/>
    <p:sldId id="348" r:id="rId26"/>
    <p:sldId id="349" r:id="rId27"/>
    <p:sldId id="350" r:id="rId28"/>
    <p:sldId id="351" r:id="rId29"/>
    <p:sldId id="334" r:id="rId30"/>
    <p:sldId id="355" r:id="rId31"/>
    <p:sldId id="335" r:id="rId32"/>
    <p:sldId id="336" r:id="rId33"/>
    <p:sldId id="337" r:id="rId34"/>
    <p:sldId id="356" r:id="rId35"/>
    <p:sldId id="340" r:id="rId36"/>
    <p:sldId id="341" r:id="rId37"/>
    <p:sldId id="342" r:id="rId38"/>
    <p:sldId id="357" r:id="rId39"/>
    <p:sldId id="343" r:id="rId40"/>
    <p:sldId id="359" r:id="rId41"/>
    <p:sldId id="2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17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27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5/8/2015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9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690384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635704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97688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705050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995355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000349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71480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37</a:t>
            </a:fld>
            <a:endParaRPr lang="en-US"/>
          </a:p>
        </p:txBody>
      </p:sp>
    </p:spTree>
    <p:extLst>
      <p:ext uri="{BB962C8B-B14F-4D97-AF65-F5344CB8AC3E}">
        <p14:creationId xmlns:p14="http://schemas.microsoft.com/office/powerpoint/2010/main" val="376578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F6749EE-0623-43D7-8084-EC6C776BBF87}" type="slidenum">
              <a:rPr lang="en-US" smtClean="0"/>
              <a:t>38</a:t>
            </a:fld>
            <a:endParaRPr lang="en-US"/>
          </a:p>
        </p:txBody>
      </p:sp>
    </p:spTree>
    <p:extLst>
      <p:ext uri="{BB962C8B-B14F-4D97-AF65-F5344CB8AC3E}">
        <p14:creationId xmlns:p14="http://schemas.microsoft.com/office/powerpoint/2010/main" val="128516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5/8/2015 7:01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01854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01843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99201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29996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240115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2077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7483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87266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3266864088"/>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668314332"/>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1528169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610467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880079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5271480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16749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5/8/2015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41998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5/8/2015</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3452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CartujaDotNet</a:t>
            </a: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42" r:id="rId37"/>
    <p:sldLayoutId id="2147483743" r:id="rId38"/>
    <p:sldLayoutId id="2147483744" r:id="rId39"/>
    <p:sldLayoutId id="2147483745" r:id="rId40"/>
    <p:sldLayoutId id="2147483746" r:id="rId41"/>
    <p:sldLayoutId id="2147483747" r:id="rId42"/>
    <p:sldLayoutId id="2147483748" r:id="rId43"/>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channel9.msdn.com/Events/Build/2013/3-158" TargetMode="External"/><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0.xml"/><Relationship Id="rId5" Type="http://schemas.openxmlformats.org/officeDocument/2006/relationships/image" Target="../media/image16.jpe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0.xml"/><Relationship Id="rId5" Type="http://schemas.openxmlformats.org/officeDocument/2006/relationships/image" Target="../media/image18.jpe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hyperlink" Target="http://blogs.msdn.com/b/vancem/archive/2012/07/09/logging-your-own-etw-events-in-c-system-diagnostics-tracing-eventsource.aspx" TargetMode="External"/><Relationship Id="rId4" Type="http://schemas.openxmlformats.org/officeDocument/2006/relationships/hyperlink" Target="https://msdn.microsoft.com/en-us/library/windows/hardware/hh162945.asp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Novedades en XAML</a:t>
            </a:r>
            <a:endParaRPr lang="en-US" dirty="0"/>
          </a:p>
        </p:txBody>
      </p:sp>
      <p:sp>
        <p:nvSpPr>
          <p:cNvPr id="2" name="Subtitle 1"/>
          <p:cNvSpPr>
            <a:spLocks noGrp="1"/>
          </p:cNvSpPr>
          <p:nvPr>
            <p:ph type="subTitle" idx="1"/>
          </p:nvPr>
        </p:nvSpPr>
        <p:spPr/>
        <p:txBody>
          <a:bodyPr/>
          <a:lstStyle/>
          <a:p>
            <a:r>
              <a:rPr lang="en-US" dirty="0" smtClean="0"/>
              <a:t>Windows 10 Preview</a:t>
            </a:r>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X:Bind</a:t>
            </a:r>
            <a:endParaRPr lang="en-US" dirty="0"/>
          </a:p>
        </p:txBody>
      </p:sp>
    </p:spTree>
    <p:extLst>
      <p:ext uri="{BB962C8B-B14F-4D97-AF65-F5344CB8AC3E}">
        <p14:creationId xmlns:p14="http://schemas.microsoft.com/office/powerpoint/2010/main" val="128098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239" y="1189495"/>
            <a:ext cx="11653523" cy="5182957"/>
          </a:xfrm>
        </p:spPr>
        <p:txBody>
          <a:bodyPr/>
          <a:lstStyle/>
          <a:p>
            <a:r>
              <a:rPr lang="en-US" sz="2400" dirty="0"/>
              <a:t>Duck Typing – </a:t>
            </a:r>
            <a:r>
              <a:rPr lang="en-US" sz="2400" dirty="0" err="1" smtClean="0"/>
              <a:t>mismo</a:t>
            </a:r>
            <a:r>
              <a:rPr lang="en-US" sz="2400" dirty="0" smtClean="0"/>
              <a:t> </a:t>
            </a:r>
            <a:r>
              <a:rPr lang="en-US" sz="2400" dirty="0" err="1" smtClean="0"/>
              <a:t>nombre</a:t>
            </a:r>
            <a:r>
              <a:rPr lang="en-US" sz="2400" dirty="0" smtClean="0"/>
              <a:t> de </a:t>
            </a:r>
            <a:r>
              <a:rPr lang="en-US" sz="2400" dirty="0" err="1" smtClean="0"/>
              <a:t>propiedad</a:t>
            </a:r>
            <a:r>
              <a:rPr lang="en-US" sz="2400" dirty="0" smtClean="0"/>
              <a:t> </a:t>
            </a:r>
            <a:r>
              <a:rPr lang="en-US" sz="2400" dirty="0" err="1" smtClean="0"/>
              <a:t>en</a:t>
            </a:r>
            <a:r>
              <a:rPr lang="en-US" sz="2400" dirty="0" smtClean="0"/>
              <a:t> </a:t>
            </a:r>
            <a:r>
              <a:rPr lang="en-US" sz="2400" dirty="0" err="1" smtClean="0"/>
              <a:t>diferentes</a:t>
            </a:r>
            <a:r>
              <a:rPr lang="en-US" sz="2400" dirty="0" smtClean="0"/>
              <a:t> </a:t>
            </a:r>
            <a:r>
              <a:rPr lang="en-US" sz="2400" dirty="0" err="1" smtClean="0"/>
              <a:t>objetos</a:t>
            </a:r>
            <a:endParaRPr lang="en-US" sz="2400" dirty="0"/>
          </a:p>
          <a:p>
            <a:pPr lvl="1"/>
            <a:r>
              <a:rPr lang="en-US" sz="1400" dirty="0"/>
              <a:t>Text=“{Binding Age}” </a:t>
            </a:r>
            <a:r>
              <a:rPr lang="en-US" sz="1400" dirty="0" err="1" smtClean="0"/>
              <a:t>funciona</a:t>
            </a:r>
            <a:r>
              <a:rPr lang="en-US" sz="1400" dirty="0" smtClean="0"/>
              <a:t> con </a:t>
            </a:r>
            <a:r>
              <a:rPr lang="en-US" sz="1400" dirty="0" err="1" smtClean="0"/>
              <a:t>objetos</a:t>
            </a:r>
            <a:r>
              <a:rPr lang="en-US" sz="1400" dirty="0" smtClean="0"/>
              <a:t> </a:t>
            </a:r>
            <a:r>
              <a:rPr lang="en-US" sz="1400" dirty="0" err="1" smtClean="0"/>
              <a:t>perro</a:t>
            </a:r>
            <a:r>
              <a:rPr lang="en-US" sz="1400" dirty="0" smtClean="0"/>
              <a:t> y persona </a:t>
            </a:r>
            <a:endParaRPr lang="en-US" sz="1400" dirty="0"/>
          </a:p>
          <a:p>
            <a:pPr lvl="1"/>
            <a:r>
              <a:rPr lang="en-US" sz="1400" dirty="0"/>
              <a:t>x:Bind Mitigation: </a:t>
            </a:r>
            <a:r>
              <a:rPr lang="en-US" sz="1400" dirty="0" err="1" smtClean="0"/>
              <a:t>Usa</a:t>
            </a:r>
            <a:r>
              <a:rPr lang="en-US" sz="1400" dirty="0" smtClean="0"/>
              <a:t> </a:t>
            </a:r>
            <a:r>
              <a:rPr lang="en-US" sz="1400" dirty="0" err="1" smtClean="0"/>
              <a:t>una</a:t>
            </a:r>
            <a:r>
              <a:rPr lang="en-US" sz="1400" dirty="0" smtClean="0"/>
              <a:t> </a:t>
            </a:r>
            <a:r>
              <a:rPr lang="en-US" sz="1400" dirty="0" err="1" smtClean="0"/>
              <a:t>clase</a:t>
            </a:r>
            <a:r>
              <a:rPr lang="en-US" sz="1400" dirty="0" smtClean="0"/>
              <a:t> base o </a:t>
            </a:r>
            <a:r>
              <a:rPr lang="en-US" sz="1400" dirty="0" err="1" smtClean="0"/>
              <a:t>interfaz</a:t>
            </a:r>
            <a:endParaRPr lang="en-US" sz="1400" dirty="0"/>
          </a:p>
          <a:p>
            <a:pPr lvl="1"/>
            <a:endParaRPr lang="en-US" sz="1400" dirty="0"/>
          </a:p>
          <a:p>
            <a:r>
              <a:rPr lang="en-US" sz="2400" dirty="0"/>
              <a:t>Dictionary graphs</a:t>
            </a:r>
          </a:p>
          <a:p>
            <a:pPr lvl="1"/>
            <a:r>
              <a:rPr lang="en-US" sz="1400" dirty="0"/>
              <a:t>{Binding} </a:t>
            </a:r>
            <a:r>
              <a:rPr lang="en-US" sz="1400" dirty="0" err="1" smtClean="0"/>
              <a:t>puede</a:t>
            </a:r>
            <a:r>
              <a:rPr lang="en-US" sz="1400" dirty="0" smtClean="0"/>
              <a:t> </a:t>
            </a:r>
            <a:r>
              <a:rPr lang="en-US" sz="1400" dirty="0" err="1" smtClean="0"/>
              <a:t>funcionar</a:t>
            </a:r>
            <a:r>
              <a:rPr lang="en-US" sz="1400" dirty="0" smtClean="0"/>
              <a:t> con JSON y </a:t>
            </a:r>
            <a:r>
              <a:rPr lang="en-US" sz="1400" dirty="0" err="1" smtClean="0"/>
              <a:t>otros</a:t>
            </a:r>
            <a:r>
              <a:rPr lang="en-US" sz="1400" dirty="0" smtClean="0"/>
              <a:t> </a:t>
            </a:r>
            <a:r>
              <a:rPr lang="en-US" sz="1400" dirty="0" err="1" smtClean="0"/>
              <a:t>diccionarios</a:t>
            </a:r>
            <a:r>
              <a:rPr lang="en-US" sz="1400" dirty="0" smtClean="0"/>
              <a:t> de </a:t>
            </a:r>
            <a:r>
              <a:rPr lang="en-US" sz="1400" dirty="0" err="1" smtClean="0"/>
              <a:t>objetos</a:t>
            </a:r>
            <a:r>
              <a:rPr lang="en-US" sz="1400" dirty="0" smtClean="0"/>
              <a:t> no </a:t>
            </a:r>
            <a:r>
              <a:rPr lang="en-US" sz="1400" dirty="0" err="1" smtClean="0"/>
              <a:t>tipados</a:t>
            </a:r>
            <a:endParaRPr lang="en-US" sz="1400" dirty="0"/>
          </a:p>
          <a:p>
            <a:pPr lvl="1"/>
            <a:r>
              <a:rPr lang="en-US" sz="1400" dirty="0"/>
              <a:t>{</a:t>
            </a:r>
            <a:r>
              <a:rPr lang="en-US" sz="1400" dirty="0" err="1"/>
              <a:t>x:Bind</a:t>
            </a:r>
            <a:r>
              <a:rPr lang="en-US" sz="1400" dirty="0"/>
              <a:t>} </a:t>
            </a:r>
            <a:r>
              <a:rPr lang="en-US" sz="1400" dirty="0" smtClean="0"/>
              <a:t>No </a:t>
            </a:r>
            <a:r>
              <a:rPr lang="en-US" sz="1400" dirty="0" err="1" smtClean="0"/>
              <a:t>funciona</a:t>
            </a:r>
            <a:r>
              <a:rPr lang="en-US" sz="1400" dirty="0" smtClean="0"/>
              <a:t> sin </a:t>
            </a:r>
            <a:r>
              <a:rPr lang="en-US" sz="1400" dirty="0" err="1" smtClean="0"/>
              <a:t>información</a:t>
            </a:r>
            <a:r>
              <a:rPr lang="en-US" sz="1400" dirty="0" smtClean="0"/>
              <a:t> de </a:t>
            </a:r>
            <a:r>
              <a:rPr lang="en-US" sz="1400" dirty="0" err="1" smtClean="0"/>
              <a:t>tipado</a:t>
            </a:r>
            <a:endParaRPr lang="en-US" sz="1400" dirty="0"/>
          </a:p>
          <a:p>
            <a:pPr lvl="1"/>
            <a:r>
              <a:rPr lang="es-ES" sz="1400" dirty="0"/>
              <a:t>Probablemente se </a:t>
            </a:r>
            <a:r>
              <a:rPr lang="es-ES" sz="1400" dirty="0" smtClean="0"/>
              <a:t>podrían hacer suficientes </a:t>
            </a:r>
            <a:r>
              <a:rPr lang="es-ES" sz="1400" dirty="0" err="1" smtClean="0"/>
              <a:t>Catings</a:t>
            </a:r>
            <a:r>
              <a:rPr lang="es-ES" sz="1400" dirty="0" smtClean="0"/>
              <a:t> para </a:t>
            </a:r>
            <a:r>
              <a:rPr lang="es-ES" sz="1400" dirty="0"/>
              <a:t>hacer que funcione, pero la experiencia sería pobre</a:t>
            </a:r>
            <a:endParaRPr lang="en-US" sz="1200" dirty="0"/>
          </a:p>
          <a:p>
            <a:r>
              <a:rPr lang="en-US" sz="2400" dirty="0" err="1" smtClean="0"/>
              <a:t>Creación</a:t>
            </a:r>
            <a:r>
              <a:rPr lang="en-US" sz="2400" dirty="0" smtClean="0"/>
              <a:t> de bindings </a:t>
            </a:r>
            <a:r>
              <a:rPr lang="en-US" sz="2400" dirty="0" err="1" smtClean="0"/>
              <a:t>programáticamente</a:t>
            </a:r>
            <a:endParaRPr lang="en-US" sz="2400" dirty="0"/>
          </a:p>
          <a:p>
            <a:pPr lvl="1"/>
            <a:r>
              <a:rPr lang="en-US" sz="1400" dirty="0"/>
              <a:t>{</a:t>
            </a:r>
            <a:r>
              <a:rPr lang="en-US" sz="1400" dirty="0" err="1"/>
              <a:t>x:Bind</a:t>
            </a:r>
            <a:r>
              <a:rPr lang="en-US" sz="1400" dirty="0"/>
              <a:t>} </a:t>
            </a:r>
            <a:r>
              <a:rPr lang="en-US" sz="1400" dirty="0" smtClean="0"/>
              <a:t>no </a:t>
            </a:r>
            <a:r>
              <a:rPr lang="en-US" sz="1400" dirty="0" err="1" smtClean="0"/>
              <a:t>tiene</a:t>
            </a:r>
            <a:r>
              <a:rPr lang="en-US" sz="1400" dirty="0" smtClean="0"/>
              <a:t> la </a:t>
            </a:r>
            <a:r>
              <a:rPr lang="en-US" sz="1400" dirty="0" err="1" smtClean="0"/>
              <a:t>capacidad</a:t>
            </a:r>
            <a:r>
              <a:rPr lang="en-US" sz="1400" dirty="0" smtClean="0"/>
              <a:t> de </a:t>
            </a:r>
            <a:r>
              <a:rPr lang="en-US" sz="1400" dirty="0" err="1" smtClean="0"/>
              <a:t>añadir</a:t>
            </a:r>
            <a:r>
              <a:rPr lang="en-US" sz="1400" dirty="0" smtClean="0"/>
              <a:t> / </a:t>
            </a:r>
            <a:r>
              <a:rPr lang="en-US" sz="1400" dirty="0" err="1" smtClean="0"/>
              <a:t>quitar</a:t>
            </a:r>
            <a:r>
              <a:rPr lang="en-US" sz="1400" dirty="0" smtClean="0"/>
              <a:t> bindings </a:t>
            </a:r>
            <a:r>
              <a:rPr lang="en-US" sz="1400" dirty="0" err="1" smtClean="0"/>
              <a:t>en</a:t>
            </a:r>
            <a:r>
              <a:rPr lang="en-US" sz="1400" dirty="0" smtClean="0"/>
              <a:t> runtime</a:t>
            </a:r>
            <a:endParaRPr lang="en-US" sz="1400" dirty="0"/>
          </a:p>
          <a:p>
            <a:pPr lvl="1"/>
            <a:endParaRPr lang="en-US" sz="1400" dirty="0"/>
          </a:p>
          <a:p>
            <a:r>
              <a:rPr lang="en-US" sz="2400" dirty="0"/>
              <a:t>Use in a style</a:t>
            </a:r>
          </a:p>
          <a:p>
            <a:pPr lvl="1"/>
            <a:r>
              <a:rPr lang="en-US" sz="1400" dirty="0"/>
              <a:t>{</a:t>
            </a:r>
            <a:r>
              <a:rPr lang="en-US" sz="1400" dirty="0" err="1"/>
              <a:t>x:Bind</a:t>
            </a:r>
            <a:r>
              <a:rPr lang="en-US" sz="1400" dirty="0"/>
              <a:t>} </a:t>
            </a:r>
            <a:r>
              <a:rPr lang="en-US" sz="1400" dirty="0" smtClean="0"/>
              <a:t>no se </a:t>
            </a:r>
            <a:r>
              <a:rPr lang="en-US" sz="1400" dirty="0" err="1" smtClean="0"/>
              <a:t>puede</a:t>
            </a:r>
            <a:r>
              <a:rPr lang="en-US" sz="1400" dirty="0" smtClean="0"/>
              <a:t> </a:t>
            </a:r>
            <a:r>
              <a:rPr lang="en-US" sz="1400" dirty="0" err="1" smtClean="0"/>
              <a:t>usar</a:t>
            </a:r>
            <a:r>
              <a:rPr lang="en-US" sz="1400" dirty="0" smtClean="0"/>
              <a:t> </a:t>
            </a:r>
            <a:r>
              <a:rPr lang="en-US" sz="1400" dirty="0" err="1" smtClean="0"/>
              <a:t>en</a:t>
            </a:r>
            <a:r>
              <a:rPr lang="en-US" sz="1400" dirty="0" smtClean="0"/>
              <a:t> un </a:t>
            </a:r>
            <a:r>
              <a:rPr lang="en-US" sz="1400" dirty="0" err="1" smtClean="0"/>
              <a:t>estilo</a:t>
            </a:r>
            <a:r>
              <a:rPr lang="en-US" sz="1400" dirty="0" smtClean="0"/>
              <a:t> para setters </a:t>
            </a:r>
            <a:r>
              <a:rPr lang="en-US" sz="1400" dirty="0" err="1"/>
              <a:t>etc</a:t>
            </a:r>
            <a:endParaRPr lang="en-US" sz="1400" dirty="0"/>
          </a:p>
          <a:p>
            <a:pPr lvl="1"/>
            <a:r>
              <a:rPr lang="en-US" sz="1400" dirty="0" smtClean="0"/>
              <a:t>Si </a:t>
            </a:r>
            <a:r>
              <a:rPr lang="en-US" sz="1400" dirty="0" err="1" smtClean="0"/>
              <a:t>podemos</a:t>
            </a:r>
            <a:r>
              <a:rPr lang="en-US" sz="1400" dirty="0" smtClean="0"/>
              <a:t> </a:t>
            </a:r>
            <a:r>
              <a:rPr lang="en-US" sz="1400" dirty="0" err="1" smtClean="0"/>
              <a:t>usarlo</a:t>
            </a:r>
            <a:r>
              <a:rPr lang="en-US" sz="1400" dirty="0" smtClean="0"/>
              <a:t> </a:t>
            </a:r>
            <a:r>
              <a:rPr lang="en-US" sz="1400" dirty="0" err="1" smtClean="0"/>
              <a:t>en</a:t>
            </a:r>
            <a:r>
              <a:rPr lang="en-US" sz="1400" dirty="0" smtClean="0"/>
              <a:t> un </a:t>
            </a:r>
            <a:r>
              <a:rPr lang="en-US" sz="1400" dirty="0" err="1" smtClean="0"/>
              <a:t>DataTemplate</a:t>
            </a:r>
            <a:r>
              <a:rPr lang="en-US" sz="1400" dirty="0" smtClean="0"/>
              <a:t> </a:t>
            </a:r>
            <a:r>
              <a:rPr lang="en-US" sz="1400" dirty="0" err="1" smtClean="0"/>
              <a:t>definido</a:t>
            </a:r>
            <a:r>
              <a:rPr lang="en-US" sz="1400" dirty="0" smtClean="0"/>
              <a:t> </a:t>
            </a:r>
            <a:r>
              <a:rPr lang="en-US" sz="1400" dirty="0" err="1" smtClean="0"/>
              <a:t>en</a:t>
            </a:r>
            <a:r>
              <a:rPr lang="en-US" sz="1400" dirty="0" smtClean="0"/>
              <a:t> el style</a:t>
            </a:r>
            <a:endParaRPr lang="en-US" sz="1800" dirty="0" smtClean="0"/>
          </a:p>
        </p:txBody>
      </p:sp>
      <p:sp>
        <p:nvSpPr>
          <p:cNvPr id="2" name="Title 1"/>
          <p:cNvSpPr>
            <a:spLocks noGrp="1"/>
          </p:cNvSpPr>
          <p:nvPr>
            <p:ph type="title"/>
          </p:nvPr>
        </p:nvSpPr>
        <p:spPr/>
        <p:txBody>
          <a:bodyPr/>
          <a:lstStyle/>
          <a:p>
            <a:r>
              <a:rPr lang="en-US" dirty="0" smtClean="0"/>
              <a:t>¿</a:t>
            </a:r>
            <a:r>
              <a:rPr lang="en-US" dirty="0" err="1" smtClean="0"/>
              <a:t>Cuándo</a:t>
            </a:r>
            <a:r>
              <a:rPr lang="en-US" dirty="0" smtClean="0"/>
              <a:t> </a:t>
            </a:r>
            <a:r>
              <a:rPr lang="en-US" dirty="0" err="1" smtClean="0"/>
              <a:t>usamos</a:t>
            </a:r>
            <a:r>
              <a:rPr lang="en-US" dirty="0" smtClean="0"/>
              <a:t> bindings “</a:t>
            </a:r>
            <a:r>
              <a:rPr lang="en-US" dirty="0" err="1" smtClean="0"/>
              <a:t>clásicos</a:t>
            </a:r>
            <a:r>
              <a:rPr lang="en-US" dirty="0" smtClean="0"/>
              <a:t>”?</a:t>
            </a:r>
            <a:endParaRPr lang="en-US" dirty="0"/>
          </a:p>
        </p:txBody>
      </p:sp>
    </p:spTree>
    <p:extLst>
      <p:ext uri="{BB962C8B-B14F-4D97-AF65-F5344CB8AC3E}">
        <p14:creationId xmlns:p14="http://schemas.microsoft.com/office/powerpoint/2010/main" val="289793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fade">
                                      <p:cBhvr>
                                        <p:cTn id="29" dur="500"/>
                                        <p:tgtEl>
                                          <p:spTgt spid="3">
                                            <p:txEl>
                                              <p:pRg st="12" end="1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fade">
                                      <p:cBhvr>
                                        <p:cTn id="3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X:Phase</a:t>
            </a:r>
            <a:endParaRPr lang="en-US" dirty="0"/>
          </a:p>
        </p:txBody>
      </p:sp>
    </p:spTree>
    <p:extLst>
      <p:ext uri="{BB962C8B-B14F-4D97-AF65-F5344CB8AC3E}">
        <p14:creationId xmlns:p14="http://schemas.microsoft.com/office/powerpoint/2010/main" val="179054584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368233" y="4930483"/>
            <a:ext cx="1568743" cy="298808"/>
          </a:xfrm>
          <a:prstGeom prst="rect">
            <a:avLst/>
          </a:prstGeom>
          <a:solidFill>
            <a:srgbClr val="FFF1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39" y="1503013"/>
            <a:ext cx="11653523" cy="4674806"/>
          </a:xfrm>
        </p:spPr>
        <p:txBody>
          <a:bodyPr/>
          <a:lstStyle/>
          <a:p>
            <a:r>
              <a:rPr lang="en-US" sz="2353" dirty="0">
                <a:latin typeface="+mn-lt"/>
              </a:rPr>
              <a:t>Windows 8.1 </a:t>
            </a:r>
            <a:r>
              <a:rPr lang="en-US" sz="2353" dirty="0" err="1" smtClean="0">
                <a:latin typeface="+mn-lt"/>
              </a:rPr>
              <a:t>introdujo</a:t>
            </a:r>
            <a:r>
              <a:rPr lang="en-US" sz="2353" dirty="0" smtClean="0">
                <a:latin typeface="+mn-lt"/>
              </a:rPr>
              <a:t> el </a:t>
            </a:r>
            <a:r>
              <a:rPr lang="en-US" sz="2353" dirty="0" err="1" smtClean="0">
                <a:latin typeface="+mn-lt"/>
              </a:rPr>
              <a:t>evento</a:t>
            </a:r>
            <a:r>
              <a:rPr lang="en-US" sz="2353" dirty="0" smtClean="0">
                <a:latin typeface="+mn-lt"/>
              </a:rPr>
              <a:t> </a:t>
            </a:r>
            <a:r>
              <a:rPr lang="en-US" sz="2353" dirty="0" err="1" smtClean="0">
                <a:latin typeface="+mn-lt"/>
              </a:rPr>
              <a:t>ContainerContentChanging</a:t>
            </a:r>
            <a:endParaRPr lang="en-US" sz="2353" dirty="0">
              <a:latin typeface="+mn-lt"/>
            </a:endParaRPr>
          </a:p>
          <a:p>
            <a:pPr lvl="1"/>
            <a:r>
              <a:rPr lang="en-US" sz="1765" dirty="0" err="1" smtClean="0"/>
              <a:t>Permitía</a:t>
            </a:r>
            <a:r>
              <a:rPr lang="en-US" sz="1765" dirty="0" smtClean="0"/>
              <a:t> el </a:t>
            </a:r>
            <a:r>
              <a:rPr lang="en-US" sz="1765" dirty="0" err="1" smtClean="0"/>
              <a:t>renderizado</a:t>
            </a:r>
            <a:r>
              <a:rPr lang="en-US" sz="1765" dirty="0" smtClean="0"/>
              <a:t> </a:t>
            </a:r>
            <a:r>
              <a:rPr lang="en-US" sz="1765" dirty="0" err="1" smtClean="0"/>
              <a:t>progresivo</a:t>
            </a:r>
            <a:r>
              <a:rPr lang="en-US" sz="1765" dirty="0" smtClean="0"/>
              <a:t> de </a:t>
            </a:r>
            <a:r>
              <a:rPr lang="en-US" sz="1765" dirty="0" err="1" smtClean="0"/>
              <a:t>elementos</a:t>
            </a:r>
            <a:r>
              <a:rPr lang="en-US" sz="1765" dirty="0" smtClean="0"/>
              <a:t> de </a:t>
            </a:r>
            <a:r>
              <a:rPr lang="en-US" sz="1765" dirty="0" err="1" smtClean="0"/>
              <a:t>listado</a:t>
            </a:r>
            <a:endParaRPr lang="en-US" sz="1765" dirty="0"/>
          </a:p>
          <a:p>
            <a:pPr lvl="1"/>
            <a:r>
              <a:rPr lang="en-US" sz="1765" dirty="0" err="1" smtClean="0"/>
              <a:t>Requería</a:t>
            </a:r>
            <a:r>
              <a:rPr lang="en-US" sz="1765" dirty="0" smtClean="0"/>
              <a:t> </a:t>
            </a:r>
            <a:r>
              <a:rPr lang="en-US" sz="1765" dirty="0" err="1" smtClean="0"/>
              <a:t>código</a:t>
            </a:r>
            <a:r>
              <a:rPr lang="en-US" sz="1765" dirty="0" smtClean="0"/>
              <a:t> para </a:t>
            </a:r>
            <a:r>
              <a:rPr lang="en-US" sz="1765" dirty="0" err="1" smtClean="0"/>
              <a:t>actualizar</a:t>
            </a:r>
            <a:r>
              <a:rPr lang="en-US" sz="1765" dirty="0" smtClean="0"/>
              <a:t> la </a:t>
            </a:r>
            <a:r>
              <a:rPr lang="en-US" sz="1765" dirty="0" err="1" smtClean="0"/>
              <a:t>plantilla</a:t>
            </a:r>
            <a:r>
              <a:rPr lang="en-US" sz="1765" dirty="0" smtClean="0"/>
              <a:t> </a:t>
            </a:r>
            <a:r>
              <a:rPr lang="en-US" sz="1765" dirty="0" err="1" smtClean="0"/>
              <a:t>que</a:t>
            </a:r>
            <a:r>
              <a:rPr lang="en-US" sz="1765" dirty="0" smtClean="0"/>
              <a:t> </a:t>
            </a:r>
            <a:r>
              <a:rPr lang="en-US" sz="1765" dirty="0" err="1" smtClean="0"/>
              <a:t>evitaba</a:t>
            </a:r>
            <a:r>
              <a:rPr lang="en-US" sz="1765" dirty="0" smtClean="0"/>
              <a:t> el </a:t>
            </a:r>
            <a:r>
              <a:rPr lang="en-US" sz="1765" dirty="0" err="1" smtClean="0"/>
              <a:t>uso</a:t>
            </a:r>
            <a:r>
              <a:rPr lang="en-US" sz="1765" dirty="0" smtClean="0"/>
              <a:t> de binding</a:t>
            </a:r>
            <a:endParaRPr lang="en-US" sz="1765" dirty="0"/>
          </a:p>
          <a:p>
            <a:pPr lvl="1"/>
            <a:endParaRPr lang="en-US" sz="1029" dirty="0"/>
          </a:p>
          <a:p>
            <a:r>
              <a:rPr lang="en-US" sz="2353" dirty="0">
                <a:latin typeface="+mn-lt"/>
              </a:rPr>
              <a:t>x:Phase </a:t>
            </a:r>
            <a:r>
              <a:rPr lang="en-US" sz="2353" dirty="0" err="1" smtClean="0">
                <a:latin typeface="+mn-lt"/>
              </a:rPr>
              <a:t>permite</a:t>
            </a:r>
            <a:r>
              <a:rPr lang="en-US" sz="2353" dirty="0" smtClean="0">
                <a:latin typeface="+mn-lt"/>
              </a:rPr>
              <a:t> </a:t>
            </a:r>
            <a:r>
              <a:rPr lang="en-US" sz="2353" dirty="0" err="1" smtClean="0">
                <a:latin typeface="+mn-lt"/>
              </a:rPr>
              <a:t>declarar</a:t>
            </a:r>
            <a:r>
              <a:rPr lang="en-US" sz="2353" dirty="0" smtClean="0">
                <a:latin typeface="+mn-lt"/>
              </a:rPr>
              <a:t> rendering </a:t>
            </a:r>
            <a:r>
              <a:rPr lang="en-US" sz="2353" dirty="0" err="1" smtClean="0">
                <a:latin typeface="+mn-lt"/>
              </a:rPr>
              <a:t>por</a:t>
            </a:r>
            <a:r>
              <a:rPr lang="en-US" sz="2353" dirty="0" smtClean="0">
                <a:latin typeface="+mn-lt"/>
              </a:rPr>
              <a:t> </a:t>
            </a:r>
            <a:r>
              <a:rPr lang="en-US" sz="2353" dirty="0" err="1" smtClean="0">
                <a:latin typeface="+mn-lt"/>
              </a:rPr>
              <a:t>fases</a:t>
            </a:r>
            <a:endParaRPr lang="en-US" sz="2353" dirty="0">
              <a:latin typeface="+mn-lt"/>
            </a:endParaRPr>
          </a:p>
          <a:p>
            <a:endParaRPr lang="en-US" sz="1568" dirty="0">
              <a:latin typeface="+mn-lt"/>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x</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DataType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="model:FileItem"&gt;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Width</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="200"</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Height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="80"&gt;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sz="196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DisplayName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sz="196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prettyDate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x</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Phase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="1"/&gt;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p>
          <a:p>
            <a:pPr marL="236546" lvl="1">
              <a:lnSpc>
                <a:spcPct val="107000"/>
              </a:lnSpc>
              <a:spcBef>
                <a:spcPts val="0"/>
              </a:spcBef>
            </a:pPr>
            <a:endParaRPr lang="en-US" sz="1029" dirty="0"/>
          </a:p>
        </p:txBody>
      </p:sp>
      <p:sp>
        <p:nvSpPr>
          <p:cNvPr id="2" name="Title 1"/>
          <p:cNvSpPr>
            <a:spLocks noGrp="1"/>
          </p:cNvSpPr>
          <p:nvPr>
            <p:ph type="title"/>
          </p:nvPr>
        </p:nvSpPr>
        <p:spPr/>
        <p:txBody>
          <a:bodyPr/>
          <a:lstStyle/>
          <a:p>
            <a:r>
              <a:rPr lang="en-US" dirty="0" smtClean="0"/>
              <a:t>x:Phase – rendering </a:t>
            </a:r>
            <a:r>
              <a:rPr lang="en-US" dirty="0" err="1" smtClean="0"/>
              <a:t>progresivo</a:t>
            </a:r>
            <a:r>
              <a:rPr lang="en-US" dirty="0" smtClean="0"/>
              <a:t> </a:t>
            </a:r>
            <a:r>
              <a:rPr lang="en-US" dirty="0" err="1" smtClean="0"/>
              <a:t>en</a:t>
            </a:r>
            <a:r>
              <a:rPr lang="en-US" dirty="0" smtClean="0"/>
              <a:t> </a:t>
            </a:r>
            <a:r>
              <a:rPr lang="en-US" dirty="0" err="1" smtClean="0"/>
              <a:t>listados</a:t>
            </a:r>
            <a:endParaRPr lang="en-US" dirty="0"/>
          </a:p>
        </p:txBody>
      </p:sp>
      <p:sp>
        <p:nvSpPr>
          <p:cNvPr id="11" name="Rounded Rectangular Callout 10"/>
          <p:cNvSpPr/>
          <p:nvPr/>
        </p:nvSpPr>
        <p:spPr bwMode="auto">
          <a:xfrm>
            <a:off x="8717923" y="2927177"/>
            <a:ext cx="3137488" cy="747021"/>
          </a:xfrm>
          <a:prstGeom prst="wedgeRoundRectCallout">
            <a:avLst>
              <a:gd name="adj1" fmla="val -89025"/>
              <a:gd name="adj2" fmla="val 201316"/>
              <a:gd name="adj3" fmla="val 16667"/>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dirty="0" smtClean="0">
                <a:gradFill>
                  <a:gsLst>
                    <a:gs pos="0">
                      <a:srgbClr val="FFFFFF"/>
                    </a:gs>
                    <a:gs pos="100000">
                      <a:srgbClr val="FFFFFF"/>
                    </a:gs>
                  </a:gsLst>
                  <a:lin ang="5400000" scaled="0"/>
                </a:gradFill>
                <a:ea typeface="Segoe UI" pitchFamily="34" charset="0"/>
                <a:cs typeface="Segoe UI" pitchFamily="34" charset="0"/>
              </a:rPr>
              <a:t>Valor </a:t>
            </a:r>
            <a:r>
              <a:rPr lang="en-US" dirty="0" err="1" smtClean="0">
                <a:gradFill>
                  <a:gsLst>
                    <a:gs pos="0">
                      <a:srgbClr val="FFFFFF"/>
                    </a:gs>
                    <a:gs pos="100000">
                      <a:srgbClr val="FFFFFF"/>
                    </a:gs>
                  </a:gsLst>
                  <a:lin ang="5400000" scaled="0"/>
                </a:gradFill>
                <a:ea typeface="Segoe UI" pitchFamily="34" charset="0"/>
                <a:cs typeface="Segoe UI" pitchFamily="34" charset="0"/>
              </a:rPr>
              <a:t>implícito</a:t>
            </a:r>
            <a:r>
              <a:rPr lang="en-US" dirty="0" smtClean="0">
                <a:gradFill>
                  <a:gsLst>
                    <a:gs pos="0">
                      <a:srgbClr val="FFFFFF"/>
                    </a:gs>
                    <a:gs pos="100000">
                      <a:srgbClr val="FFFFFF"/>
                    </a:gs>
                  </a:gsLst>
                  <a:lin ang="5400000" scaled="0"/>
                </a:gradFill>
                <a:ea typeface="Segoe UI" pitchFamily="34" charset="0"/>
                <a:cs typeface="Segoe UI" pitchFamily="34" charset="0"/>
              </a:rPr>
              <a:t> de x:Phase</a:t>
            </a:r>
            <a:r>
              <a:rPr lang="en-US" dirty="0">
                <a:gradFill>
                  <a:gsLst>
                    <a:gs pos="0">
                      <a:srgbClr val="FFFFFF"/>
                    </a:gs>
                    <a:gs pos="100000">
                      <a:srgbClr val="FFFFFF"/>
                    </a:gs>
                  </a:gsLst>
                  <a:lin ang="5400000" scaled="0"/>
                </a:gradFill>
                <a:ea typeface="Segoe UI" pitchFamily="34" charset="0"/>
                <a:cs typeface="Segoe UI" pitchFamily="34" charset="0"/>
              </a:rPr>
              <a:t>="0" </a:t>
            </a:r>
            <a:r>
              <a:rPr lang="en-US" dirty="0" err="1" smtClean="0">
                <a:gradFill>
                  <a:gsLst>
                    <a:gs pos="0">
                      <a:srgbClr val="FFFFFF"/>
                    </a:gs>
                    <a:gs pos="100000">
                      <a:srgbClr val="FFFFFF"/>
                    </a:gs>
                  </a:gsLst>
                  <a:lin ang="5400000" scaled="0"/>
                </a:gradFill>
                <a:ea typeface="Segoe UI" pitchFamily="34" charset="0"/>
                <a:cs typeface="Segoe UI" pitchFamily="34" charset="0"/>
              </a:rPr>
              <a:t>cuando</a:t>
            </a:r>
            <a:r>
              <a:rPr lang="en-US" dirty="0" smtClean="0">
                <a:gradFill>
                  <a:gsLst>
                    <a:gs pos="0">
                      <a:srgbClr val="FFFFFF"/>
                    </a:gs>
                    <a:gs pos="100000">
                      <a:srgbClr val="FFFFFF"/>
                    </a:gs>
                  </a:gsLst>
                  <a:lin ang="5400000" scaled="0"/>
                </a:gradFill>
                <a:ea typeface="Segoe UI" pitchFamily="34" charset="0"/>
                <a:cs typeface="Segoe UI" pitchFamily="34" charset="0"/>
              </a:rPr>
              <a:t> no se </a:t>
            </a:r>
            <a:r>
              <a:rPr lang="en-US" dirty="0" err="1" smtClean="0">
                <a:gradFill>
                  <a:gsLst>
                    <a:gs pos="0">
                      <a:srgbClr val="FFFFFF"/>
                    </a:gs>
                    <a:gs pos="100000">
                      <a:srgbClr val="FFFFFF"/>
                    </a:gs>
                  </a:gsLst>
                  <a:lin ang="5400000" scaled="0"/>
                </a:gradFill>
                <a:ea typeface="Segoe UI" pitchFamily="34" charset="0"/>
                <a:cs typeface="Segoe UI" pitchFamily="34" charset="0"/>
              </a:rPr>
              <a:t>especifica</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 y="6432080"/>
            <a:ext cx="3055117" cy="425400"/>
          </a:xfrm>
          <a:prstGeom prst="rect">
            <a:avLst/>
          </a:prstGeom>
          <a:noFill/>
        </p:spPr>
        <p:txBody>
          <a:bodyPr wrap="none" lIns="179285" tIns="143428" rIns="179285" bIns="143428" rtlCol="0">
            <a:spAutoFit/>
          </a:bodyPr>
          <a:lstStyle/>
          <a:p>
            <a:pPr>
              <a:lnSpc>
                <a:spcPct val="90000"/>
              </a:lnSpc>
              <a:spcAft>
                <a:spcPts val="588"/>
              </a:spcAft>
            </a:pPr>
            <a:r>
              <a:rPr lang="en-US" sz="980" dirty="0" err="1" smtClean="0">
                <a:gradFill>
                  <a:gsLst>
                    <a:gs pos="2917">
                      <a:srgbClr val="404040"/>
                    </a:gs>
                    <a:gs pos="30000">
                      <a:srgbClr val="404040"/>
                    </a:gs>
                  </a:gsLst>
                  <a:lin ang="5400000" scaled="0"/>
                </a:gradFill>
              </a:rPr>
              <a:t>Más</a:t>
            </a:r>
            <a:r>
              <a:rPr lang="en-US" sz="980" dirty="0" smtClean="0">
                <a:gradFill>
                  <a:gsLst>
                    <a:gs pos="2917">
                      <a:srgbClr val="404040"/>
                    </a:gs>
                    <a:gs pos="30000">
                      <a:srgbClr val="404040"/>
                    </a:gs>
                  </a:gsLst>
                  <a:lin ang="5400000" scaled="0"/>
                </a:gradFill>
              </a:rPr>
              <a:t> </a:t>
            </a:r>
            <a:r>
              <a:rPr lang="en-US" sz="980" dirty="0" err="1" smtClean="0">
                <a:gradFill>
                  <a:gsLst>
                    <a:gs pos="2917">
                      <a:srgbClr val="404040"/>
                    </a:gs>
                    <a:gs pos="30000">
                      <a:srgbClr val="404040"/>
                    </a:gs>
                  </a:gsLst>
                  <a:lin ang="5400000" scaled="0"/>
                </a:gradFill>
              </a:rPr>
              <a:t>información</a:t>
            </a:r>
            <a:r>
              <a:rPr lang="en-US" sz="980" dirty="0" smtClean="0">
                <a:gradFill>
                  <a:gsLst>
                    <a:gs pos="2917">
                      <a:srgbClr val="404040"/>
                    </a:gs>
                    <a:gs pos="30000">
                      <a:srgbClr val="404040"/>
                    </a:gs>
                  </a:gsLst>
                  <a:lin ang="5400000" scaled="0"/>
                </a:gradFill>
              </a:rPr>
              <a:t>: </a:t>
            </a:r>
            <a:r>
              <a:rPr lang="en-US" sz="980" dirty="0">
                <a:gradFill>
                  <a:gsLst>
                    <a:gs pos="2917">
                      <a:srgbClr val="404040"/>
                    </a:gs>
                    <a:gs pos="30000">
                      <a:srgbClr val="404040"/>
                    </a:gs>
                  </a:gsLst>
                  <a:lin ang="5400000" scaled="0"/>
                </a:gradFill>
                <a:hlinkClick r:id="rId3"/>
              </a:rPr>
              <a:t>Build 2013 talk on </a:t>
            </a:r>
            <a:r>
              <a:rPr lang="en-US" sz="980" dirty="0" err="1">
                <a:gradFill>
                  <a:gsLst>
                    <a:gs pos="2917">
                      <a:srgbClr val="404040"/>
                    </a:gs>
                    <a:gs pos="30000">
                      <a:srgbClr val="404040"/>
                    </a:gs>
                  </a:gsLst>
                  <a:lin ang="5400000" scaled="0"/>
                </a:gradFill>
                <a:hlinkClick r:id="rId3"/>
              </a:rPr>
              <a:t>ListView</a:t>
            </a:r>
            <a:r>
              <a:rPr lang="en-US" sz="980" dirty="0">
                <a:gradFill>
                  <a:gsLst>
                    <a:gs pos="2917">
                      <a:srgbClr val="404040"/>
                    </a:gs>
                    <a:gs pos="30000">
                      <a:srgbClr val="404040"/>
                    </a:gs>
                  </a:gsLst>
                  <a:lin ang="5400000" scaled="0"/>
                </a:gradFill>
                <a:hlinkClick r:id="rId3"/>
              </a:rPr>
              <a:t> &amp; CCC</a:t>
            </a:r>
            <a:endParaRPr lang="en-US" sz="980"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1425096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500"/>
                                        <p:tgtEl>
                                          <p:spTgt spid="3">
                                            <p:txEl>
                                              <p:pRg st="11" end="1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X:Phase</a:t>
            </a:r>
            <a:endParaRPr lang="en-US" dirty="0"/>
          </a:p>
        </p:txBody>
      </p:sp>
    </p:spTree>
    <p:extLst>
      <p:ext uri="{BB962C8B-B14F-4D97-AF65-F5344CB8AC3E}">
        <p14:creationId xmlns:p14="http://schemas.microsoft.com/office/powerpoint/2010/main" val="425338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Bindings para </a:t>
            </a:r>
            <a:r>
              <a:rPr lang="en-US" dirty="0" err="1" smtClean="0"/>
              <a:t>eventos</a:t>
            </a:r>
            <a:endParaRPr lang="en-US" dirty="0"/>
          </a:p>
        </p:txBody>
      </p:sp>
    </p:spTree>
    <p:extLst>
      <p:ext uri="{BB962C8B-B14F-4D97-AF65-F5344CB8AC3E}">
        <p14:creationId xmlns:p14="http://schemas.microsoft.com/office/powerpoint/2010/main" val="316674513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307479"/>
          </a:xfrm>
        </p:spPr>
        <p:txBody>
          <a:bodyPr/>
          <a:lstStyle/>
          <a:p>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a:solidFill>
                  <a:srgbClr val="FF0000"/>
                </a:solidFill>
                <a:ea typeface="Calibri" panose="020F0502020204030204" pitchFamily="34" charset="0"/>
              </a:rPr>
              <a:t> Click</a:t>
            </a:r>
            <a:r>
              <a:rPr lang="en-US" sz="1961" dirty="0">
                <a:solidFill>
                  <a:srgbClr val="0000FF"/>
                </a:solidFill>
                <a:ea typeface="Calibri" panose="020F0502020204030204" pitchFamily="34" charset="0"/>
              </a:rPr>
              <a:t>="</a:t>
            </a:r>
            <a:r>
              <a:rPr lang="en-US" sz="1961" dirty="0" err="1">
                <a:solidFill>
                  <a:srgbClr val="0000FF"/>
                </a:solidFill>
                <a:ea typeface="Calibri" panose="020F0502020204030204" pitchFamily="34" charset="0"/>
              </a:rPr>
              <a:t>PokeEmployee</a:t>
            </a:r>
            <a:r>
              <a:rPr lang="en-US" sz="1961" dirty="0">
                <a:solidFill>
                  <a:srgbClr val="0000FF"/>
                </a:solidFill>
                <a:ea typeface="Calibri" panose="020F0502020204030204" pitchFamily="34" charset="0"/>
              </a:rPr>
              <a:t>"&gt;</a:t>
            </a:r>
            <a:r>
              <a:rPr lang="en-US" sz="1961" dirty="0">
                <a:solidFill>
                  <a:srgbClr val="000000"/>
                </a:solidFill>
                <a:ea typeface="Calibri" panose="020F0502020204030204" pitchFamily="34" charset="0"/>
              </a:rPr>
              <a:t>Poke Employee</a:t>
            </a:r>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a:solidFill>
                  <a:srgbClr val="0000FF"/>
                </a:solidFill>
                <a:ea typeface="Calibri" panose="020F0502020204030204" pitchFamily="34" charset="0"/>
              </a:rPr>
              <a:t>&gt;</a:t>
            </a:r>
          </a:p>
          <a:p>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a:solidFill>
                  <a:srgbClr val="FF0000"/>
                </a:solidFill>
                <a:ea typeface="Calibri" panose="020F0502020204030204" pitchFamily="34" charset="0"/>
              </a:rPr>
              <a:t> Click</a:t>
            </a:r>
            <a:r>
              <a:rPr lang="en-US" sz="1961" dirty="0">
                <a:solidFill>
                  <a:srgbClr val="0000FF"/>
                </a:solidFill>
                <a:ea typeface="Calibri" panose="020F0502020204030204" pitchFamily="34" charset="0"/>
              </a:rPr>
              <a:t>="{</a:t>
            </a:r>
            <a:r>
              <a:rPr lang="en-US" sz="1961" dirty="0" err="1">
                <a:solidFill>
                  <a:srgbClr val="A31515"/>
                </a:solidFill>
                <a:ea typeface="Calibri" panose="020F0502020204030204" pitchFamily="34" charset="0"/>
              </a:rPr>
              <a:t>x</a:t>
            </a:r>
            <a:r>
              <a:rPr lang="en-US" sz="1961" dirty="0" err="1">
                <a:solidFill>
                  <a:srgbClr val="0000FF"/>
                </a:solidFill>
                <a:ea typeface="Calibri" panose="020F0502020204030204" pitchFamily="34" charset="0"/>
              </a:rPr>
              <a:t>:</a:t>
            </a:r>
            <a:r>
              <a:rPr lang="en-US" sz="1961" dirty="0" err="1">
                <a:solidFill>
                  <a:srgbClr val="A31515"/>
                </a:solidFill>
                <a:ea typeface="Calibri" panose="020F0502020204030204" pitchFamily="34" charset="0"/>
              </a:rPr>
              <a:t>Bind</a:t>
            </a:r>
            <a:r>
              <a:rPr lang="en-US" sz="1961" dirty="0">
                <a:solidFill>
                  <a:srgbClr val="FF0000"/>
                </a:solidFill>
                <a:ea typeface="Calibri" panose="020F0502020204030204" pitchFamily="34" charset="0"/>
              </a:rPr>
              <a:t> </a:t>
            </a:r>
            <a:r>
              <a:rPr lang="en-US" sz="1961" dirty="0" err="1">
                <a:solidFill>
                  <a:srgbClr val="FF0000"/>
                </a:solidFill>
                <a:ea typeface="Calibri" panose="020F0502020204030204" pitchFamily="34" charset="0"/>
              </a:rPr>
              <a:t>Model</a:t>
            </a:r>
            <a:r>
              <a:rPr lang="en-US" sz="1961" dirty="0" err="1">
                <a:solidFill>
                  <a:srgbClr val="0000FF"/>
                </a:solidFill>
                <a:ea typeface="Calibri" panose="020F0502020204030204" pitchFamily="34" charset="0"/>
              </a:rPr>
              <a:t>.ManagerProp.Reports</a:t>
            </a:r>
            <a:r>
              <a:rPr lang="en-US" sz="1961" dirty="0">
                <a:solidFill>
                  <a:srgbClr val="0000FF"/>
                </a:solidFill>
                <a:ea typeface="Calibri" panose="020F0502020204030204" pitchFamily="34" charset="0"/>
              </a:rPr>
              <a:t>[</a:t>
            </a:r>
            <a:r>
              <a:rPr lang="en-US" sz="1961" dirty="0">
                <a:solidFill>
                  <a:srgbClr val="000000"/>
                </a:solidFill>
                <a:ea typeface="Calibri" panose="020F0502020204030204" pitchFamily="34" charset="0"/>
              </a:rPr>
              <a:t>0</a:t>
            </a:r>
            <a:r>
              <a:rPr lang="en-US" sz="1961" dirty="0">
                <a:solidFill>
                  <a:srgbClr val="0000FF"/>
                </a:solidFill>
                <a:ea typeface="Calibri" panose="020F0502020204030204" pitchFamily="34" charset="0"/>
              </a:rPr>
              <a:t>].Poke}"&gt;</a:t>
            </a:r>
            <a:r>
              <a:rPr lang="en-US" sz="1961" dirty="0">
                <a:solidFill>
                  <a:srgbClr val="000000"/>
                </a:solidFill>
                <a:ea typeface="Calibri" panose="020F0502020204030204" pitchFamily="34" charset="0"/>
              </a:rPr>
              <a:t>Poke Employee</a:t>
            </a:r>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smtClean="0">
                <a:solidFill>
                  <a:srgbClr val="0000FF"/>
                </a:solidFill>
                <a:ea typeface="Calibri" panose="020F0502020204030204" pitchFamily="34" charset="0"/>
              </a:rPr>
              <a:t>&gt;</a:t>
            </a:r>
            <a:endParaRPr lang="en-US" sz="980" dirty="0">
              <a:solidFill>
                <a:srgbClr val="0000FF"/>
              </a:solidFill>
            </a:endParaRPr>
          </a:p>
          <a:p>
            <a:r>
              <a:rPr lang="en-US" sz="1600" dirty="0" smtClean="0">
                <a:solidFill>
                  <a:schemeClr val="tx1"/>
                </a:solidFill>
                <a:latin typeface="+mn-lt"/>
              </a:rPr>
              <a:t>Se </a:t>
            </a:r>
            <a:r>
              <a:rPr lang="en-US" sz="1600" dirty="0" err="1" smtClean="0">
                <a:solidFill>
                  <a:schemeClr val="tx1"/>
                </a:solidFill>
                <a:latin typeface="+mn-lt"/>
              </a:rPr>
              <a:t>necesita</a:t>
            </a:r>
            <a:r>
              <a:rPr lang="en-US" sz="1600" dirty="0" smtClean="0">
                <a:solidFill>
                  <a:schemeClr val="tx1"/>
                </a:solidFill>
                <a:latin typeface="+mn-lt"/>
              </a:rPr>
              <a:t>:</a:t>
            </a:r>
            <a:endParaRPr lang="en-US" sz="1600" dirty="0">
              <a:solidFill>
                <a:schemeClr val="tx1"/>
              </a:solidFill>
              <a:latin typeface="+mn-lt"/>
            </a:endParaRPr>
          </a:p>
          <a:p>
            <a:r>
              <a:rPr lang="en-US" sz="1600" dirty="0" smtClean="0">
                <a:solidFill>
                  <a:schemeClr val="tx1"/>
                </a:solidFill>
                <a:latin typeface="+mn-lt"/>
              </a:rPr>
              <a:t>No </a:t>
            </a:r>
            <a:r>
              <a:rPr lang="en-US" sz="1600" dirty="0" err="1" smtClean="0">
                <a:solidFill>
                  <a:schemeClr val="tx1"/>
                </a:solidFill>
                <a:latin typeface="+mn-lt"/>
              </a:rPr>
              <a:t>tener</a:t>
            </a:r>
            <a:r>
              <a:rPr lang="en-US" sz="1600" dirty="0" smtClean="0">
                <a:solidFill>
                  <a:schemeClr val="tx1"/>
                </a:solidFill>
                <a:latin typeface="+mn-lt"/>
              </a:rPr>
              <a:t> </a:t>
            </a:r>
            <a:r>
              <a:rPr lang="en-US" sz="1600" dirty="0" err="1" smtClean="0">
                <a:solidFill>
                  <a:schemeClr val="tx1"/>
                </a:solidFill>
                <a:latin typeface="+mn-lt"/>
              </a:rPr>
              <a:t>parámetros</a:t>
            </a:r>
            <a:r>
              <a:rPr lang="en-US" sz="1600" dirty="0" smtClean="0">
                <a:solidFill>
                  <a:schemeClr val="tx1"/>
                </a:solidFill>
                <a:latin typeface="+mn-lt"/>
              </a:rPr>
              <a:t> - </a:t>
            </a:r>
            <a:r>
              <a:rPr lang="en-US" sz="1600" dirty="0">
                <a:solidFill>
                  <a:srgbClr val="0000FF"/>
                </a:solidFill>
                <a:ea typeface="Calibri" panose="020F0502020204030204" pitchFamily="34" charset="0"/>
                <a:cs typeface="Times New Roman" panose="02020603050405020304" pitchFamily="18" charset="0"/>
              </a:rPr>
              <a:t>void</a:t>
            </a:r>
            <a:r>
              <a:rPr lang="en-US" sz="1600" dirty="0">
                <a:solidFill>
                  <a:srgbClr val="000000"/>
                </a:solidFill>
                <a:ea typeface="Calibri" panose="020F0502020204030204" pitchFamily="34" charset="0"/>
                <a:cs typeface="Times New Roman" panose="02020603050405020304" pitchFamily="18" charset="0"/>
              </a:rPr>
              <a:t> Poke()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smtClean="0">
                <a:solidFill>
                  <a:schemeClr val="tx1"/>
                </a:solidFill>
                <a:latin typeface="+mn-lt"/>
              </a:rPr>
              <a:t>O </a:t>
            </a:r>
            <a:r>
              <a:rPr lang="en-US" sz="1600" dirty="0" err="1" smtClean="0">
                <a:solidFill>
                  <a:schemeClr val="tx1"/>
                </a:solidFill>
                <a:latin typeface="+mn-lt"/>
              </a:rPr>
              <a:t>coincidir</a:t>
            </a:r>
            <a:r>
              <a:rPr lang="en-US" sz="1600" dirty="0" smtClean="0">
                <a:solidFill>
                  <a:schemeClr val="tx1"/>
                </a:solidFill>
                <a:latin typeface="+mn-lt"/>
              </a:rPr>
              <a:t> con los </a:t>
            </a:r>
            <a:r>
              <a:rPr lang="en-US" sz="1600" dirty="0" err="1" smtClean="0">
                <a:solidFill>
                  <a:schemeClr val="tx1"/>
                </a:solidFill>
                <a:latin typeface="+mn-lt"/>
              </a:rPr>
              <a:t>parámetros</a:t>
            </a:r>
            <a:r>
              <a:rPr lang="en-US" sz="1600" dirty="0" smtClean="0">
                <a:solidFill>
                  <a:schemeClr val="tx1"/>
                </a:solidFill>
                <a:latin typeface="+mn-lt"/>
              </a:rPr>
              <a:t> del </a:t>
            </a:r>
            <a:r>
              <a:rPr lang="en-US" sz="1600" dirty="0" err="1" smtClean="0">
                <a:solidFill>
                  <a:schemeClr val="tx1"/>
                </a:solidFill>
                <a:latin typeface="+mn-lt"/>
              </a:rPr>
              <a:t>evento</a:t>
            </a:r>
            <a:r>
              <a:rPr lang="en-US" sz="1600" dirty="0" smtClean="0">
                <a:solidFill>
                  <a:schemeClr val="tx1"/>
                </a:solidFill>
                <a:latin typeface="+mn-lt"/>
              </a:rPr>
              <a:t> - </a:t>
            </a:r>
            <a:r>
              <a:rPr lang="en-US" sz="1600" dirty="0">
                <a:solidFill>
                  <a:srgbClr val="0000FF"/>
                </a:solidFill>
                <a:ea typeface="Calibri" panose="020F0502020204030204" pitchFamily="34" charset="0"/>
                <a:cs typeface="Times New Roman" panose="02020603050405020304" pitchFamily="18" charset="0"/>
              </a:rPr>
              <a:t>void</a:t>
            </a:r>
            <a:r>
              <a:rPr lang="en-US" sz="1600" dirty="0">
                <a:solidFill>
                  <a:srgbClr val="000000"/>
                </a:solidFill>
                <a:ea typeface="Calibri" panose="020F0502020204030204" pitchFamily="34" charset="0"/>
                <a:cs typeface="Times New Roman" panose="02020603050405020304" pitchFamily="18" charset="0"/>
              </a:rPr>
              <a:t> Poke(</a:t>
            </a:r>
            <a:r>
              <a:rPr lang="en-US" sz="1600" dirty="0">
                <a:solidFill>
                  <a:srgbClr val="0000FF"/>
                </a:solidFill>
                <a:ea typeface="Calibri" panose="020F0502020204030204" pitchFamily="34" charset="0"/>
                <a:cs typeface="Times New Roman" panose="02020603050405020304" pitchFamily="18" charset="0"/>
              </a:rPr>
              <a:t>object</a:t>
            </a:r>
            <a:r>
              <a:rPr lang="en-US" sz="1600" dirty="0">
                <a:solidFill>
                  <a:srgbClr val="000000"/>
                </a:solidFill>
                <a:ea typeface="Calibri" panose="020F0502020204030204" pitchFamily="34" charset="0"/>
                <a:cs typeface="Times New Roman" panose="02020603050405020304" pitchFamily="18" charset="0"/>
              </a:rPr>
              <a:t> sender, </a:t>
            </a:r>
            <a:r>
              <a:rPr lang="en-US" sz="1600" dirty="0" err="1">
                <a:solidFill>
                  <a:srgbClr val="2B91AF"/>
                </a:solidFill>
                <a:ea typeface="Calibri" panose="020F0502020204030204" pitchFamily="34" charset="0"/>
                <a:cs typeface="Times New Roman" panose="02020603050405020304" pitchFamily="18" charset="0"/>
              </a:rPr>
              <a:t>RoutedEventArgs</a:t>
            </a:r>
            <a:r>
              <a:rPr lang="en-US" sz="1600" dirty="0">
                <a:solidFill>
                  <a:srgbClr val="000000"/>
                </a:solidFill>
                <a:ea typeface="Calibri" panose="020F0502020204030204" pitchFamily="34" charset="0"/>
                <a:cs typeface="Times New Roman" panose="02020603050405020304" pitchFamily="18" charset="0"/>
              </a:rPr>
              <a:t> e) {…}</a:t>
            </a:r>
            <a:endParaRPr lang="en-US" sz="1600" dirty="0">
              <a:solidFill>
                <a:schemeClr val="tx1"/>
              </a:solidFill>
              <a:latin typeface="+mn-lt"/>
            </a:endParaRPr>
          </a:p>
          <a:p>
            <a:r>
              <a:rPr lang="en-US" sz="1600" dirty="0" smtClean="0">
                <a:solidFill>
                  <a:schemeClr val="tx1"/>
                </a:solidFill>
                <a:latin typeface="+mn-lt"/>
              </a:rPr>
              <a:t>O </a:t>
            </a:r>
            <a:r>
              <a:rPr lang="en-US" sz="1600" dirty="0" err="1" smtClean="0">
                <a:solidFill>
                  <a:schemeClr val="tx1"/>
                </a:solidFill>
                <a:latin typeface="+mn-lt"/>
              </a:rPr>
              <a:t>coincidir</a:t>
            </a:r>
            <a:r>
              <a:rPr lang="en-US" sz="1600" dirty="0" smtClean="0">
                <a:solidFill>
                  <a:schemeClr val="tx1"/>
                </a:solidFill>
                <a:latin typeface="+mn-lt"/>
              </a:rPr>
              <a:t> con los </a:t>
            </a:r>
            <a:r>
              <a:rPr lang="en-US" sz="1600" dirty="0" err="1" smtClean="0">
                <a:solidFill>
                  <a:schemeClr val="tx1"/>
                </a:solidFill>
                <a:latin typeface="+mn-lt"/>
              </a:rPr>
              <a:t>tipos</a:t>
            </a:r>
            <a:r>
              <a:rPr lang="en-US" sz="1600" dirty="0" smtClean="0">
                <a:solidFill>
                  <a:schemeClr val="tx1"/>
                </a:solidFill>
                <a:latin typeface="+mn-lt"/>
              </a:rPr>
              <a:t> base de los </a:t>
            </a:r>
            <a:r>
              <a:rPr lang="en-US" sz="1600" dirty="0" err="1" smtClean="0">
                <a:solidFill>
                  <a:schemeClr val="tx1"/>
                </a:solidFill>
                <a:latin typeface="+mn-lt"/>
              </a:rPr>
              <a:t>parámetros</a:t>
            </a:r>
            <a:r>
              <a:rPr lang="en-US" sz="1600" dirty="0" smtClean="0">
                <a:solidFill>
                  <a:schemeClr val="tx1"/>
                </a:solidFill>
                <a:latin typeface="+mn-lt"/>
              </a:rPr>
              <a:t> del </a:t>
            </a:r>
            <a:r>
              <a:rPr lang="en-US" sz="1600" dirty="0" err="1" smtClean="0">
                <a:solidFill>
                  <a:schemeClr val="tx1"/>
                </a:solidFill>
                <a:latin typeface="+mn-lt"/>
              </a:rPr>
              <a:t>evento</a:t>
            </a:r>
            <a:r>
              <a:rPr lang="en-US" sz="1600" dirty="0" smtClean="0">
                <a:solidFill>
                  <a:schemeClr val="tx1"/>
                </a:solidFill>
                <a:latin typeface="+mn-lt"/>
              </a:rPr>
              <a:t> - </a:t>
            </a:r>
            <a:r>
              <a:rPr lang="en-US" sz="1600" dirty="0">
                <a:solidFill>
                  <a:srgbClr val="0000FF"/>
                </a:solidFill>
                <a:ea typeface="Calibri" panose="020F0502020204030204" pitchFamily="34" charset="0"/>
                <a:cs typeface="Times New Roman" panose="02020603050405020304" pitchFamily="18" charset="0"/>
              </a:rPr>
              <a:t>void</a:t>
            </a:r>
            <a:r>
              <a:rPr lang="en-US" sz="1600" dirty="0">
                <a:solidFill>
                  <a:srgbClr val="000000"/>
                </a:solidFill>
                <a:ea typeface="Calibri" panose="020F0502020204030204" pitchFamily="34" charset="0"/>
                <a:cs typeface="Times New Roman" panose="02020603050405020304" pitchFamily="18" charset="0"/>
              </a:rPr>
              <a:t> Poke(</a:t>
            </a:r>
            <a:r>
              <a:rPr lang="en-US" sz="1600" dirty="0">
                <a:solidFill>
                  <a:srgbClr val="0000FF"/>
                </a:solidFill>
                <a:ea typeface="Calibri" panose="020F0502020204030204" pitchFamily="34" charset="0"/>
                <a:cs typeface="Times New Roman" panose="02020603050405020304" pitchFamily="18" charset="0"/>
              </a:rPr>
              <a:t>object</a:t>
            </a:r>
            <a:r>
              <a:rPr lang="en-US" sz="1600" dirty="0">
                <a:solidFill>
                  <a:srgbClr val="000000"/>
                </a:solidFill>
                <a:ea typeface="Calibri" panose="020F0502020204030204" pitchFamily="34" charset="0"/>
                <a:cs typeface="Times New Roman" panose="02020603050405020304" pitchFamily="18" charset="0"/>
              </a:rPr>
              <a:t> sender, </a:t>
            </a:r>
            <a:r>
              <a:rPr lang="en-US" sz="1600" dirty="0">
                <a:solidFill>
                  <a:srgbClr val="0000FF"/>
                </a:solidFill>
                <a:ea typeface="Calibri" panose="020F0502020204030204" pitchFamily="34" charset="0"/>
                <a:cs typeface="Times New Roman" panose="02020603050405020304" pitchFamily="18" charset="0"/>
              </a:rPr>
              <a:t>object</a:t>
            </a:r>
            <a:r>
              <a:rPr lang="en-US" sz="1600" dirty="0">
                <a:solidFill>
                  <a:srgbClr val="000000"/>
                </a:solidFill>
                <a:ea typeface="Calibri" panose="020F0502020204030204" pitchFamily="34" charset="0"/>
                <a:cs typeface="Times New Roman" panose="02020603050405020304" pitchFamily="18" charset="0"/>
              </a:rPr>
              <a:t> e) {…}</a:t>
            </a:r>
            <a:endParaRPr lang="en-US" sz="1600" dirty="0">
              <a:solidFill>
                <a:schemeClr val="tx1"/>
              </a:solidFill>
              <a:latin typeface="+mn-lt"/>
            </a:endParaRPr>
          </a:p>
          <a:p>
            <a:r>
              <a:rPr lang="en-US" sz="1600" dirty="0" smtClean="0">
                <a:solidFill>
                  <a:schemeClr val="tx1"/>
                </a:solidFill>
                <a:latin typeface="+mn-lt"/>
              </a:rPr>
              <a:t>No se </a:t>
            </a:r>
            <a:r>
              <a:rPr lang="en-US" sz="1600" dirty="0" err="1" smtClean="0">
                <a:solidFill>
                  <a:schemeClr val="tx1"/>
                </a:solidFill>
                <a:latin typeface="+mn-lt"/>
              </a:rPr>
              <a:t>soporta</a:t>
            </a:r>
            <a:r>
              <a:rPr lang="en-US" sz="1600" dirty="0" smtClean="0">
                <a:solidFill>
                  <a:schemeClr val="tx1"/>
                </a:solidFill>
                <a:latin typeface="+mn-lt"/>
              </a:rPr>
              <a:t> </a:t>
            </a:r>
            <a:r>
              <a:rPr lang="en-US" sz="1600" dirty="0" err="1" smtClean="0">
                <a:solidFill>
                  <a:schemeClr val="tx1"/>
                </a:solidFill>
                <a:latin typeface="+mn-lt"/>
              </a:rPr>
              <a:t>sobrecarga</a:t>
            </a:r>
            <a:endParaRPr lang="en-US" sz="800" dirty="0">
              <a:solidFill>
                <a:schemeClr val="tx1"/>
              </a:solidFill>
              <a:latin typeface="+mn-lt"/>
            </a:endParaRPr>
          </a:p>
          <a:p>
            <a:r>
              <a:rPr lang="en-US" sz="1600" dirty="0" smtClean="0">
                <a:solidFill>
                  <a:schemeClr val="tx1"/>
                </a:solidFill>
                <a:latin typeface="+mn-lt"/>
              </a:rPr>
              <a:t>Se </a:t>
            </a:r>
            <a:r>
              <a:rPr lang="en-US" sz="1600" dirty="0" err="1" smtClean="0">
                <a:solidFill>
                  <a:schemeClr val="tx1"/>
                </a:solidFill>
                <a:latin typeface="+mn-lt"/>
              </a:rPr>
              <a:t>puede</a:t>
            </a:r>
            <a:r>
              <a:rPr lang="en-US" sz="1600" dirty="0" smtClean="0">
                <a:solidFill>
                  <a:schemeClr val="tx1"/>
                </a:solidFill>
                <a:latin typeface="+mn-lt"/>
              </a:rPr>
              <a:t> </a:t>
            </a:r>
            <a:r>
              <a:rPr lang="en-US" sz="1600" dirty="0" err="1" smtClean="0">
                <a:solidFill>
                  <a:schemeClr val="tx1"/>
                </a:solidFill>
                <a:latin typeface="+mn-lt"/>
              </a:rPr>
              <a:t>usar</a:t>
            </a:r>
            <a:r>
              <a:rPr lang="en-US" sz="1600" dirty="0" smtClean="0">
                <a:solidFill>
                  <a:schemeClr val="tx1"/>
                </a:solidFill>
                <a:latin typeface="+mn-lt"/>
              </a:rPr>
              <a:t> </a:t>
            </a:r>
            <a:r>
              <a:rPr lang="en-US" sz="1600" dirty="0" err="1" smtClean="0">
                <a:solidFill>
                  <a:schemeClr val="tx1"/>
                </a:solidFill>
                <a:latin typeface="+mn-lt"/>
              </a:rPr>
              <a:t>en</a:t>
            </a:r>
            <a:r>
              <a:rPr lang="en-US" sz="1600" dirty="0" smtClean="0">
                <a:solidFill>
                  <a:schemeClr val="tx1"/>
                </a:solidFill>
                <a:latin typeface="+mn-lt"/>
              </a:rPr>
              <a:t> </a:t>
            </a:r>
            <a:r>
              <a:rPr lang="en-US" sz="1600" dirty="0" err="1" smtClean="0">
                <a:solidFill>
                  <a:schemeClr val="tx1"/>
                </a:solidFill>
                <a:latin typeface="+mn-lt"/>
              </a:rPr>
              <a:t>todos</a:t>
            </a:r>
            <a:r>
              <a:rPr lang="en-US" sz="1600" dirty="0" smtClean="0">
                <a:solidFill>
                  <a:schemeClr val="tx1"/>
                </a:solidFill>
                <a:latin typeface="+mn-lt"/>
              </a:rPr>
              <a:t> los </a:t>
            </a:r>
            <a:r>
              <a:rPr lang="en-US" sz="1600" dirty="0" err="1" smtClean="0">
                <a:solidFill>
                  <a:schemeClr val="tx1"/>
                </a:solidFill>
                <a:latin typeface="+mn-lt"/>
              </a:rPr>
              <a:t>eventos</a:t>
            </a:r>
            <a:endParaRPr lang="en-US" sz="800" dirty="0">
              <a:solidFill>
                <a:schemeClr val="tx1"/>
              </a:solidFill>
              <a:latin typeface="+mn-lt"/>
            </a:endParaRPr>
          </a:p>
          <a:p>
            <a:r>
              <a:rPr lang="en-US" sz="1600" dirty="0" err="1" smtClean="0">
                <a:solidFill>
                  <a:schemeClr val="tx1"/>
                </a:solidFill>
                <a:latin typeface="+mn-lt"/>
              </a:rPr>
              <a:t>Puede</a:t>
            </a:r>
            <a:r>
              <a:rPr lang="en-US" sz="1600" dirty="0" smtClean="0">
                <a:solidFill>
                  <a:schemeClr val="tx1"/>
                </a:solidFill>
                <a:latin typeface="+mn-lt"/>
              </a:rPr>
              <a:t> </a:t>
            </a:r>
            <a:r>
              <a:rPr lang="en-US" sz="1600" dirty="0" err="1" smtClean="0">
                <a:solidFill>
                  <a:schemeClr val="tx1"/>
                </a:solidFill>
                <a:latin typeface="+mn-lt"/>
              </a:rPr>
              <a:t>reemplazar</a:t>
            </a:r>
            <a:r>
              <a:rPr lang="en-US" sz="1600" dirty="0" smtClean="0">
                <a:solidFill>
                  <a:schemeClr val="tx1"/>
                </a:solidFill>
                <a:latin typeface="+mn-lt"/>
              </a:rPr>
              <a:t> el </a:t>
            </a:r>
            <a:r>
              <a:rPr lang="en-US" sz="1600" dirty="0" err="1" smtClean="0">
                <a:solidFill>
                  <a:schemeClr val="tx1"/>
                </a:solidFill>
                <a:latin typeface="+mn-lt"/>
              </a:rPr>
              <a:t>uso</a:t>
            </a:r>
            <a:r>
              <a:rPr lang="en-US" sz="1600" dirty="0" smtClean="0">
                <a:solidFill>
                  <a:schemeClr val="tx1"/>
                </a:solidFill>
                <a:latin typeface="+mn-lt"/>
              </a:rPr>
              <a:t> de </a:t>
            </a:r>
            <a:r>
              <a:rPr lang="en-US" sz="1600" dirty="0" err="1" smtClean="0">
                <a:solidFill>
                  <a:schemeClr val="tx1"/>
                </a:solidFill>
                <a:latin typeface="+mn-lt"/>
              </a:rPr>
              <a:t>ICommand</a:t>
            </a:r>
            <a:r>
              <a:rPr lang="en-US" sz="1600" dirty="0" smtClean="0">
                <a:solidFill>
                  <a:schemeClr val="tx1"/>
                </a:solidFill>
                <a:latin typeface="+mn-lt"/>
              </a:rPr>
              <a:t> </a:t>
            </a:r>
            <a:r>
              <a:rPr lang="en-US" sz="1600" dirty="0">
                <a:solidFill>
                  <a:schemeClr val="tx1"/>
                </a:solidFill>
                <a:latin typeface="+mn-lt"/>
              </a:rPr>
              <a:t>&amp; </a:t>
            </a:r>
            <a:r>
              <a:rPr lang="en-US" sz="1600" dirty="0" err="1">
                <a:solidFill>
                  <a:schemeClr val="tx1"/>
                </a:solidFill>
                <a:latin typeface="+mn-lt"/>
              </a:rPr>
              <a:t>EventToCommand</a:t>
            </a:r>
            <a:r>
              <a:rPr lang="en-US" sz="1600" dirty="0">
                <a:solidFill>
                  <a:schemeClr val="tx1"/>
                </a:solidFill>
                <a:latin typeface="+mn-lt"/>
              </a:rPr>
              <a:t> behavior</a:t>
            </a:r>
          </a:p>
          <a:p>
            <a:r>
              <a:rPr lang="en-US" sz="1600" dirty="0" err="1" smtClean="0">
                <a:solidFill>
                  <a:schemeClr val="tx1"/>
                </a:solidFill>
                <a:latin typeface="+mn-lt"/>
              </a:rPr>
              <a:t>Resaltar</a:t>
            </a:r>
            <a:r>
              <a:rPr lang="en-US" sz="1600" dirty="0" smtClean="0">
                <a:solidFill>
                  <a:schemeClr val="tx1"/>
                </a:solidFill>
                <a:latin typeface="+mn-lt"/>
              </a:rPr>
              <a:t> </a:t>
            </a:r>
            <a:r>
              <a:rPr lang="en-US" sz="1600" dirty="0" err="1" smtClean="0">
                <a:solidFill>
                  <a:schemeClr val="tx1"/>
                </a:solidFill>
                <a:latin typeface="+mn-lt"/>
              </a:rPr>
              <a:t>que</a:t>
            </a:r>
            <a:r>
              <a:rPr lang="en-US" sz="1600" dirty="0" smtClean="0">
                <a:solidFill>
                  <a:schemeClr val="tx1"/>
                </a:solidFill>
                <a:latin typeface="+mn-lt"/>
              </a:rPr>
              <a:t> no </a:t>
            </a:r>
            <a:r>
              <a:rPr lang="en-US" sz="1600" dirty="0" err="1" smtClean="0">
                <a:solidFill>
                  <a:schemeClr val="tx1"/>
                </a:solidFill>
                <a:latin typeface="+mn-lt"/>
              </a:rPr>
              <a:t>cubre</a:t>
            </a:r>
            <a:r>
              <a:rPr lang="en-US" sz="1600" dirty="0" smtClean="0">
                <a:solidFill>
                  <a:schemeClr val="tx1"/>
                </a:solidFill>
                <a:latin typeface="+mn-lt"/>
              </a:rPr>
              <a:t> </a:t>
            </a:r>
            <a:r>
              <a:rPr lang="en-US" sz="1600" dirty="0" err="1" smtClean="0">
                <a:solidFill>
                  <a:schemeClr val="tx1"/>
                </a:solidFill>
                <a:latin typeface="+mn-lt"/>
              </a:rPr>
              <a:t>escenarios</a:t>
            </a:r>
            <a:r>
              <a:rPr lang="en-US" sz="1600" dirty="0" smtClean="0">
                <a:solidFill>
                  <a:schemeClr val="tx1"/>
                </a:solidFill>
                <a:latin typeface="+mn-lt"/>
              </a:rPr>
              <a:t> </a:t>
            </a:r>
            <a:r>
              <a:rPr lang="en-US" sz="1600" dirty="0" err="1" smtClean="0">
                <a:solidFill>
                  <a:schemeClr val="tx1"/>
                </a:solidFill>
                <a:latin typeface="+mn-lt"/>
              </a:rPr>
              <a:t>como</a:t>
            </a:r>
            <a:r>
              <a:rPr lang="en-US" sz="1600" dirty="0" smtClean="0">
                <a:solidFill>
                  <a:schemeClr val="tx1"/>
                </a:solidFill>
                <a:latin typeface="+mn-lt"/>
              </a:rPr>
              <a:t> </a:t>
            </a:r>
            <a:r>
              <a:rPr lang="en-US" sz="1600" dirty="0" err="1" smtClean="0">
                <a:solidFill>
                  <a:schemeClr val="tx1"/>
                </a:solidFill>
                <a:latin typeface="+mn-lt"/>
              </a:rPr>
              <a:t>pasar</a:t>
            </a:r>
            <a:r>
              <a:rPr lang="en-US" sz="1600" dirty="0" smtClean="0">
                <a:solidFill>
                  <a:schemeClr val="tx1"/>
                </a:solidFill>
                <a:latin typeface="+mn-lt"/>
              </a:rPr>
              <a:t> </a:t>
            </a:r>
            <a:r>
              <a:rPr lang="en-US" sz="1600" dirty="0" err="1" smtClean="0">
                <a:solidFill>
                  <a:schemeClr val="tx1"/>
                </a:solidFill>
                <a:latin typeface="+mn-lt"/>
              </a:rPr>
              <a:t>parámetros</a:t>
            </a:r>
            <a:r>
              <a:rPr lang="en-US" sz="1600" dirty="0" smtClean="0">
                <a:solidFill>
                  <a:schemeClr val="tx1"/>
                </a:solidFill>
                <a:latin typeface="+mn-lt"/>
              </a:rPr>
              <a:t> a un command o </a:t>
            </a:r>
            <a:r>
              <a:rPr lang="en-US" sz="1600" dirty="0" err="1" smtClean="0">
                <a:solidFill>
                  <a:schemeClr val="tx1"/>
                </a:solidFill>
                <a:latin typeface="+mn-lt"/>
              </a:rPr>
              <a:t>ICommand.CanExecute</a:t>
            </a:r>
            <a:endParaRPr lang="en-US" sz="1600" dirty="0">
              <a:solidFill>
                <a:schemeClr val="tx1"/>
              </a:solidFill>
              <a:latin typeface="+mn-lt"/>
            </a:endParaRPr>
          </a:p>
        </p:txBody>
      </p:sp>
      <p:sp>
        <p:nvSpPr>
          <p:cNvPr id="3" name="Title 2"/>
          <p:cNvSpPr>
            <a:spLocks noGrp="1"/>
          </p:cNvSpPr>
          <p:nvPr>
            <p:ph type="title"/>
          </p:nvPr>
        </p:nvSpPr>
        <p:spPr/>
        <p:txBody>
          <a:bodyPr/>
          <a:lstStyle/>
          <a:p>
            <a:r>
              <a:rPr lang="en-US" dirty="0" smtClean="0"/>
              <a:t>Bindings para Eventos</a:t>
            </a:r>
            <a:endParaRPr lang="en-US" dirty="0"/>
          </a:p>
        </p:txBody>
      </p:sp>
      <p:cxnSp>
        <p:nvCxnSpPr>
          <p:cNvPr id="5" name="Straight Connector 4"/>
          <p:cNvCxnSpPr/>
          <p:nvPr/>
        </p:nvCxnSpPr>
        <p:spPr>
          <a:xfrm>
            <a:off x="2435599" y="1412044"/>
            <a:ext cx="1643445" cy="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311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fade">
                                      <p:cBhvr>
                                        <p:cTn id="38" dur="500"/>
                                        <p:tgtEl>
                                          <p:spTgt spid="2">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fade">
                                      <p:cBhvr>
                                        <p:cTn id="43" dur="500"/>
                                        <p:tgtEl>
                                          <p:spTgt spid="2">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
                                            <p:txEl>
                                              <p:pRg st="9" end="9"/>
                                            </p:txEl>
                                          </p:spTgt>
                                        </p:tgtEl>
                                        <p:attrNameLst>
                                          <p:attrName>style.visibility</p:attrName>
                                        </p:attrNameLst>
                                      </p:cBhvr>
                                      <p:to>
                                        <p:strVal val="visible"/>
                                      </p:to>
                                    </p:set>
                                    <p:animEffect transition="in" filter="fade">
                                      <p:cBhvr>
                                        <p:cTn id="4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Bindinds</a:t>
            </a:r>
            <a:r>
              <a:rPr lang="en-US" dirty="0" smtClean="0"/>
              <a:t> para Eventos</a:t>
            </a:r>
            <a:endParaRPr lang="en-US" dirty="0"/>
          </a:p>
        </p:txBody>
      </p:sp>
    </p:spTree>
    <p:extLst>
      <p:ext uri="{BB962C8B-B14F-4D97-AF65-F5344CB8AC3E}">
        <p14:creationId xmlns:p14="http://schemas.microsoft.com/office/powerpoint/2010/main" val="351740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Efectos</a:t>
            </a:r>
            <a:endParaRPr lang="en-US" dirty="0"/>
          </a:p>
        </p:txBody>
      </p:sp>
    </p:spTree>
    <p:extLst>
      <p:ext uri="{BB962C8B-B14F-4D97-AF65-F5344CB8AC3E}">
        <p14:creationId xmlns:p14="http://schemas.microsoft.com/office/powerpoint/2010/main" val="48777905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136" b="1" dirty="0" smtClean="0"/>
              <a:t>UI</a:t>
            </a:r>
            <a:r>
              <a:rPr lang="en-US" sz="3136" dirty="0"/>
              <a:t>: </a:t>
            </a:r>
            <a:r>
              <a:rPr lang="en-US" sz="3136" dirty="0" smtClean="0"/>
              <a:t> </a:t>
            </a:r>
            <a:r>
              <a:rPr lang="en-US" sz="3136" dirty="0" err="1" smtClean="0"/>
              <a:t>Efectos</a:t>
            </a:r>
            <a:r>
              <a:rPr lang="en-US" sz="3136" dirty="0" smtClean="0"/>
              <a:t> de alto </a:t>
            </a:r>
            <a:r>
              <a:rPr lang="en-US" sz="3136" dirty="0" err="1" smtClean="0"/>
              <a:t>rendimiento</a:t>
            </a:r>
            <a:r>
              <a:rPr lang="en-US" sz="3136" dirty="0" smtClean="0"/>
              <a:t>.</a:t>
            </a:r>
            <a:endParaRPr lang="en-US" sz="3136" b="1" dirty="0"/>
          </a:p>
          <a:p>
            <a:r>
              <a:rPr lang="en-US" sz="3136" b="1" dirty="0" smtClean="0"/>
              <a:t>Flexible</a:t>
            </a:r>
            <a:r>
              <a:rPr lang="en-US" sz="3136" dirty="0" smtClean="0"/>
              <a:t>: Los </a:t>
            </a:r>
            <a:r>
              <a:rPr lang="en-US" sz="3136" dirty="0" err="1" smtClean="0"/>
              <a:t>efectos</a:t>
            </a:r>
            <a:r>
              <a:rPr lang="en-US" sz="3136" dirty="0" smtClean="0"/>
              <a:t> se </a:t>
            </a:r>
            <a:r>
              <a:rPr lang="en-US" sz="3136" dirty="0" err="1" smtClean="0"/>
              <a:t>puden</a:t>
            </a:r>
            <a:r>
              <a:rPr lang="en-US" sz="3136" dirty="0" smtClean="0"/>
              <a:t> </a:t>
            </a:r>
            <a:r>
              <a:rPr lang="en-US" sz="3136" dirty="0" err="1" smtClean="0"/>
              <a:t>personalizar</a:t>
            </a:r>
            <a:r>
              <a:rPr lang="en-US" sz="3136" dirty="0" smtClean="0"/>
              <a:t>, </a:t>
            </a:r>
            <a:r>
              <a:rPr lang="en-US" sz="3136" dirty="0" err="1" smtClean="0"/>
              <a:t>animar</a:t>
            </a:r>
            <a:r>
              <a:rPr lang="en-US" sz="3136" dirty="0" smtClean="0"/>
              <a:t> y </a:t>
            </a:r>
            <a:r>
              <a:rPr lang="en-US" sz="3136" dirty="0" err="1" smtClean="0"/>
              <a:t>encadenar</a:t>
            </a:r>
            <a:r>
              <a:rPr lang="en-US" sz="3136" dirty="0" smtClean="0"/>
              <a:t>.</a:t>
            </a:r>
            <a:endParaRPr lang="en-US" sz="3136" b="1" dirty="0"/>
          </a:p>
          <a:p>
            <a:r>
              <a:rPr lang="en-US" sz="3136" b="1" dirty="0" err="1" smtClean="0"/>
              <a:t>Consistencia</a:t>
            </a:r>
            <a:r>
              <a:rPr lang="en-US" sz="3136" dirty="0" smtClean="0"/>
              <a:t>: </a:t>
            </a:r>
            <a:r>
              <a:rPr lang="en-US" sz="3136" dirty="0" err="1" smtClean="0"/>
              <a:t>Uso</a:t>
            </a:r>
            <a:r>
              <a:rPr lang="en-US" sz="3136" dirty="0" smtClean="0"/>
              <a:t> </a:t>
            </a:r>
            <a:r>
              <a:rPr lang="en-US" sz="3136" dirty="0" err="1" smtClean="0"/>
              <a:t>igual</a:t>
            </a:r>
            <a:r>
              <a:rPr lang="en-US" sz="3136" dirty="0" smtClean="0"/>
              <a:t> </a:t>
            </a:r>
            <a:r>
              <a:rPr lang="en-US" sz="3136" dirty="0" err="1" smtClean="0"/>
              <a:t>en</a:t>
            </a:r>
            <a:r>
              <a:rPr lang="en-US" sz="3136" dirty="0" smtClean="0"/>
              <a:t> </a:t>
            </a:r>
            <a:r>
              <a:rPr lang="en-US" sz="3136" dirty="0" err="1" smtClean="0"/>
              <a:t>composiciones</a:t>
            </a:r>
            <a:r>
              <a:rPr lang="en-US" sz="3136" dirty="0" smtClean="0"/>
              <a:t>, </a:t>
            </a:r>
            <a:r>
              <a:rPr lang="en-US" sz="3136" dirty="0" err="1" smtClean="0"/>
              <a:t>gráficos</a:t>
            </a:r>
            <a:r>
              <a:rPr lang="en-US" sz="3136" dirty="0" smtClean="0"/>
              <a:t>, </a:t>
            </a:r>
            <a:r>
              <a:rPr lang="en-US" sz="3136" dirty="0"/>
              <a:t>video (</a:t>
            </a:r>
            <a:r>
              <a:rPr lang="en-US" sz="3136" dirty="0" err="1" smtClean="0"/>
              <a:t>futuro</a:t>
            </a:r>
            <a:r>
              <a:rPr lang="en-US" sz="3136" dirty="0" smtClean="0"/>
              <a:t>)</a:t>
            </a:r>
            <a:endParaRPr lang="en-US" sz="3136" dirty="0"/>
          </a:p>
          <a:p>
            <a:endParaRPr lang="en-US" sz="3136" dirty="0"/>
          </a:p>
          <a:p>
            <a:endParaRPr lang="en-US" sz="3136" dirty="0"/>
          </a:p>
        </p:txBody>
      </p:sp>
      <p:sp>
        <p:nvSpPr>
          <p:cNvPr id="3" name="Title 2"/>
          <p:cNvSpPr>
            <a:spLocks noGrp="1"/>
          </p:cNvSpPr>
          <p:nvPr>
            <p:ph type="title"/>
          </p:nvPr>
        </p:nvSpPr>
        <p:spPr/>
        <p:txBody>
          <a:bodyPr/>
          <a:lstStyle/>
          <a:p>
            <a:r>
              <a:rPr lang="en-US" dirty="0" err="1" smtClean="0"/>
              <a:t>Efectos</a:t>
            </a:r>
            <a:endParaRPr lang="en-US" dirty="0"/>
          </a:p>
        </p:txBody>
      </p:sp>
      <p:sp>
        <p:nvSpPr>
          <p:cNvPr id="4" name="Content Placeholder 3"/>
          <p:cNvSpPr>
            <a:spLocks noGrp="1"/>
          </p:cNvSpPr>
          <p:nvPr>
            <p:ph type="body" sz="quarter" idx="11"/>
          </p:nvPr>
        </p:nvSpPr>
        <p:spPr/>
        <p:txBody>
          <a:bodyPr/>
          <a:lstStyle/>
          <a:p>
            <a:r>
              <a:rPr lang="en-US" dirty="0" smtClean="0"/>
              <a:t>Nuevo Sistema de </a:t>
            </a:r>
            <a:r>
              <a:rPr lang="en-US" dirty="0" err="1" smtClean="0"/>
              <a:t>efectos</a:t>
            </a:r>
            <a:r>
              <a:rPr lang="en-US" dirty="0" smtClean="0"/>
              <a:t>, </a:t>
            </a:r>
            <a:r>
              <a:rPr lang="en-US" dirty="0" smtClean="0"/>
              <a:t>real-time </a:t>
            </a:r>
            <a:r>
              <a:rPr lang="en-US" dirty="0" err="1" smtClean="0"/>
              <a:t>aplicados</a:t>
            </a:r>
            <a:r>
              <a:rPr lang="en-US" dirty="0" smtClean="0"/>
              <a:t> </a:t>
            </a:r>
            <a:r>
              <a:rPr lang="en-US" dirty="0" err="1" smtClean="0"/>
              <a:t>como</a:t>
            </a:r>
            <a:r>
              <a:rPr lang="en-US" dirty="0" smtClean="0"/>
              <a:t> </a:t>
            </a:r>
            <a:r>
              <a:rPr lang="en-US" dirty="0" err="1" smtClean="0"/>
              <a:t>contenido</a:t>
            </a:r>
            <a:r>
              <a:rPr lang="en-US" dirty="0" smtClean="0"/>
              <a:t> de un </a:t>
            </a:r>
            <a:r>
              <a:rPr lang="en-US" dirty="0" err="1" smtClean="0"/>
              <a:t>elemento</a:t>
            </a:r>
            <a:r>
              <a:rPr lang="en-US" dirty="0" smtClean="0"/>
              <a:t> visual.</a:t>
            </a:r>
            <a:endParaRPr lang="en-US" dirty="0" smtClean="0"/>
          </a:p>
        </p:txBody>
      </p:sp>
    </p:spTree>
    <p:extLst>
      <p:ext uri="{BB962C8B-B14F-4D97-AF65-F5344CB8AC3E}">
        <p14:creationId xmlns:p14="http://schemas.microsoft.com/office/powerpoint/2010/main" val="258891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bg2">
                    <a:lumMod val="25000"/>
                  </a:schemeClr>
                </a:solidFill>
              </a:rPr>
              <a:t>XAML Developer </a:t>
            </a:r>
            <a:r>
              <a:rPr lang="en-US" sz="1961" dirty="0" err="1">
                <a:solidFill>
                  <a:schemeClr val="bg2">
                    <a:lumMod val="25000"/>
                  </a:schemeClr>
                </a:solidFill>
              </a:rPr>
              <a:t>Bravent</a:t>
            </a:r>
            <a:endParaRPr lang="en-US" sz="1568" i="1" dirty="0">
              <a:solidFill>
                <a:schemeClr val="bg2">
                  <a:lumMod val="25000"/>
                </a:schemeClr>
              </a:solidFill>
            </a:endParaRPr>
          </a:p>
          <a:p>
            <a:r>
              <a:rPr lang="en-US" sz="2745" dirty="0">
                <a:solidFill>
                  <a:schemeClr val="bg2">
                    <a:lumMod val="25000"/>
                  </a:schemeClr>
                </a:solidFill>
              </a:rPr>
              <a:t>Microsoft 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3859454"/>
          </a:xfrm>
        </p:spPr>
        <p:txBody>
          <a:bodyPr/>
          <a:lstStyle/>
          <a:p>
            <a:r>
              <a:rPr lang="en-US" dirty="0" err="1" smtClean="0"/>
              <a:t>Disponibles</a:t>
            </a:r>
            <a:endParaRPr lang="en-US" dirty="0" smtClean="0"/>
          </a:p>
          <a:p>
            <a:pPr lvl="1"/>
            <a:r>
              <a:rPr lang="en-US" sz="3200" dirty="0" smtClean="0"/>
              <a:t>Composite (13 </a:t>
            </a:r>
            <a:r>
              <a:rPr lang="en-US" sz="3200" dirty="0" err="1" smtClean="0"/>
              <a:t>modos</a:t>
            </a:r>
            <a:r>
              <a:rPr lang="en-US" sz="3200" dirty="0" smtClean="0"/>
              <a:t>)</a:t>
            </a:r>
            <a:endParaRPr lang="en-US" sz="3200" dirty="0" smtClean="0"/>
          </a:p>
          <a:p>
            <a:pPr lvl="1"/>
            <a:r>
              <a:rPr lang="en-US" sz="3200" dirty="0" smtClean="0"/>
              <a:t>Blend (21 </a:t>
            </a:r>
            <a:r>
              <a:rPr lang="en-US" sz="3200" dirty="0" err="1" smtClean="0"/>
              <a:t>modos</a:t>
            </a:r>
            <a:r>
              <a:rPr lang="en-US" sz="3200" dirty="0" smtClean="0"/>
              <a:t>)</a:t>
            </a:r>
            <a:endParaRPr lang="en-US" sz="3200" dirty="0" smtClean="0"/>
          </a:p>
          <a:p>
            <a:pPr lvl="1"/>
            <a:r>
              <a:rPr lang="en-US" sz="3200" dirty="0" smtClean="0"/>
              <a:t>Color source</a:t>
            </a:r>
          </a:p>
          <a:p>
            <a:pPr lvl="1"/>
            <a:r>
              <a:rPr lang="en-US" sz="3200" dirty="0" smtClean="0"/>
              <a:t>Saturation</a:t>
            </a:r>
          </a:p>
          <a:p>
            <a:pPr lvl="1"/>
            <a:r>
              <a:rPr lang="en-US" sz="3200" dirty="0" smtClean="0"/>
              <a:t>2D Affine Transform</a:t>
            </a:r>
          </a:p>
          <a:p>
            <a:pPr lvl="1"/>
            <a:endParaRPr lang="en-US" sz="3200" dirty="0"/>
          </a:p>
        </p:txBody>
      </p:sp>
      <p:sp>
        <p:nvSpPr>
          <p:cNvPr id="5" name="Title 4"/>
          <p:cNvSpPr>
            <a:spLocks noGrp="1"/>
          </p:cNvSpPr>
          <p:nvPr>
            <p:ph type="title"/>
          </p:nvPr>
        </p:nvSpPr>
        <p:spPr/>
        <p:txBody>
          <a:bodyPr/>
          <a:lstStyle/>
          <a:p>
            <a:r>
              <a:rPr lang="en-US" dirty="0" err="1" smtClean="0"/>
              <a:t>Tipos</a:t>
            </a:r>
            <a:endParaRPr lang="en-US" dirty="0"/>
          </a:p>
        </p:txBody>
      </p:sp>
      <p:pic>
        <p:nvPicPr>
          <p:cNvPr id="2" name="Picture 1"/>
          <p:cNvPicPr>
            <a:picLocks noChangeAspect="1"/>
          </p:cNvPicPr>
          <p:nvPr/>
        </p:nvPicPr>
        <p:blipFill>
          <a:blip r:embed="rId3"/>
          <a:stretch>
            <a:fillRect/>
          </a:stretch>
        </p:blipFill>
        <p:spPr>
          <a:xfrm>
            <a:off x="6394809" y="1337343"/>
            <a:ext cx="4604366" cy="258775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54059952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912684" y="963832"/>
            <a:ext cx="8441334" cy="5677357"/>
            <a:chOff x="1951037" y="982662"/>
            <a:chExt cx="8610600" cy="5791200"/>
          </a:xfrm>
        </p:grpSpPr>
        <p:sp>
          <p:nvSpPr>
            <p:cNvPr id="15" name="Rectangle 14"/>
            <p:cNvSpPr/>
            <p:nvPr/>
          </p:nvSpPr>
          <p:spPr bwMode="auto">
            <a:xfrm>
              <a:off x="1951037" y="982662"/>
              <a:ext cx="8610600" cy="5791200"/>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765"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2127411" y="4190903"/>
              <a:ext cx="8257851" cy="2449901"/>
            </a:xfrm>
            <a:prstGeom prst="rect">
              <a:avLst/>
            </a:prstGeom>
            <a:solidFill>
              <a:schemeClr val="bg1"/>
            </a:solidFill>
          </p:spPr>
          <p:txBody>
            <a:bodyPr wrap="square" lIns="179285" tIns="143428" rIns="179285" bIns="143428" rtlCol="0">
              <a:spAutoFit/>
            </a:bodyPr>
            <a:lstStyle/>
            <a:p>
              <a:r>
                <a:rPr lang="en-US" sz="1372" dirty="0">
                  <a:solidFill>
                    <a:srgbClr val="0000FF"/>
                  </a:solidFill>
                  <a:highlight>
                    <a:srgbClr val="FFFFFF"/>
                  </a:highlight>
                  <a:latin typeface="Consolas" panose="020B0609020204030204" pitchFamily="49" charset="0"/>
                </a:rPr>
                <a:t>new</a:t>
              </a:r>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Microsoft.Graphics.Canvas.Effects.ArithmeticCompositeEffect</a:t>
              </a:r>
              <a:endParaRPr lang="en-US" sz="1372" dirty="0">
                <a:solidFill>
                  <a:srgbClr val="000000"/>
                </a:solidFill>
                <a:highlight>
                  <a:srgbClr val="FFFFFF"/>
                </a:highlight>
                <a:latin typeface="Consolas" panose="020B0609020204030204" pitchFamily="49" charset="0"/>
              </a:endParaRPr>
            </a:p>
            <a:p>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Name = </a:t>
              </a:r>
              <a:r>
                <a:rPr lang="en-US" sz="1372" dirty="0">
                  <a:solidFill>
                    <a:srgbClr val="A31515"/>
                  </a:solidFill>
                  <a:highlight>
                    <a:srgbClr val="FFFFFF"/>
                  </a:highlight>
                  <a:latin typeface="Consolas" panose="020B0609020204030204" pitchFamily="49" charset="0"/>
                </a:rPr>
                <a:t>"Crossfade"</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MultiplyAmount</a:t>
              </a:r>
              <a:r>
                <a:rPr lang="en-US" sz="1372" dirty="0">
                  <a:solidFill>
                    <a:srgbClr val="000000"/>
                  </a:solidFill>
                  <a:highlight>
                    <a:srgbClr val="FFFFFF"/>
                  </a:highlight>
                  <a:latin typeface="Consolas" panose="020B0609020204030204" pitchFamily="49" charset="0"/>
                </a:rPr>
                <a:t> = 0.0f,</a:t>
              </a:r>
            </a:p>
            <a:p>
              <a:r>
                <a:rPr lang="en-US" sz="1372" dirty="0">
                  <a:solidFill>
                    <a:srgbClr val="000000"/>
                  </a:solidFill>
                  <a:highlight>
                    <a:srgbClr val="FFFFFF"/>
                  </a:highlight>
                  <a:latin typeface="Consolas" panose="020B0609020204030204" pitchFamily="49" charset="0"/>
                </a:rPr>
                <a:t>    Offset = 0.0f,</a:t>
              </a:r>
            </a:p>
            <a:p>
              <a:r>
                <a:rPr lang="en-US" sz="1372" dirty="0">
                  <a:solidFill>
                    <a:srgbClr val="000000"/>
                  </a:solidFill>
                  <a:highlight>
                    <a:srgbClr val="FFFFFF"/>
                  </a:highlight>
                  <a:latin typeface="Consolas" panose="020B0609020204030204" pitchFamily="49" charset="0"/>
                </a:rPr>
                <a:t>    Source1Amount = 0.5f,</a:t>
              </a:r>
            </a:p>
            <a:p>
              <a:r>
                <a:rPr lang="en-US" sz="1372" dirty="0">
                  <a:solidFill>
                    <a:srgbClr val="000000"/>
                  </a:solidFill>
                  <a:highlight>
                    <a:srgbClr val="FFFFFF"/>
                  </a:highlight>
                  <a:latin typeface="Consolas" panose="020B0609020204030204" pitchFamily="49" charset="0"/>
                </a:rPr>
                <a:t>    Source2Amount = 0.5f,</a:t>
              </a:r>
            </a:p>
            <a:p>
              <a:r>
                <a:rPr lang="en-US" sz="1372" dirty="0">
                  <a:solidFill>
                    <a:srgbClr val="000000"/>
                  </a:solidFill>
                  <a:highlight>
                    <a:srgbClr val="FFFFFF"/>
                  </a:highlight>
                  <a:latin typeface="Consolas" panose="020B0609020204030204" pitchFamily="49" charset="0"/>
                </a:rPr>
                <a:t>    Source1 = </a:t>
              </a:r>
              <a:r>
                <a:rPr lang="en-US" sz="1372" dirty="0">
                  <a:solidFill>
                    <a:srgbClr val="0000FF"/>
                  </a:solidFill>
                  <a:highlight>
                    <a:srgbClr val="FFFFFF"/>
                  </a:highlight>
                  <a:latin typeface="Consolas" panose="020B0609020204030204" pitchFamily="49" charset="0"/>
                </a:rPr>
                <a:t>new</a:t>
              </a:r>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CompositionEffectSourceParameter</a:t>
              </a:r>
              <a:r>
                <a:rPr lang="en-US" sz="1372" dirty="0">
                  <a:solidFill>
                    <a:srgbClr val="000000"/>
                  </a:solidFill>
                  <a:highlight>
                    <a:srgbClr val="FFFFFF"/>
                  </a:highlight>
                  <a:latin typeface="Consolas" panose="020B0609020204030204" pitchFamily="49" charset="0"/>
                </a:rPr>
                <a:t>(</a:t>
              </a:r>
              <a:r>
                <a:rPr lang="en-US" sz="1372" dirty="0">
                  <a:solidFill>
                    <a:srgbClr val="A31515"/>
                  </a:solidFill>
                  <a:highlight>
                    <a:srgbClr val="FFFFFF"/>
                  </a:highlight>
                  <a:latin typeface="Consolas" panose="020B0609020204030204" pitchFamily="49" charset="0"/>
                </a:rPr>
                <a:t>"Image1"</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Source2 = </a:t>
              </a:r>
              <a:r>
                <a:rPr lang="en-US" sz="1372" dirty="0">
                  <a:solidFill>
                    <a:srgbClr val="0000FF"/>
                  </a:solidFill>
                  <a:highlight>
                    <a:srgbClr val="FFFFFF"/>
                  </a:highlight>
                  <a:latin typeface="Consolas" panose="020B0609020204030204" pitchFamily="49" charset="0"/>
                </a:rPr>
                <a:t>new</a:t>
              </a:r>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CompositionEffectSourceParameter</a:t>
              </a:r>
              <a:r>
                <a:rPr lang="en-US" sz="1372" dirty="0">
                  <a:solidFill>
                    <a:srgbClr val="000000"/>
                  </a:solidFill>
                  <a:highlight>
                    <a:srgbClr val="FFFFFF"/>
                  </a:highlight>
                  <a:latin typeface="Consolas" panose="020B0609020204030204" pitchFamily="49" charset="0"/>
                </a:rPr>
                <a:t>(</a:t>
              </a:r>
              <a:r>
                <a:rPr lang="en-US" sz="1372" dirty="0">
                  <a:solidFill>
                    <a:srgbClr val="A31515"/>
                  </a:solidFill>
                  <a:highlight>
                    <a:srgbClr val="FFFFFF"/>
                  </a:highlight>
                  <a:latin typeface="Consolas" panose="020B0609020204030204" pitchFamily="49" charset="0"/>
                </a:rPr>
                <a:t>"Image2"</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a:t>
              </a:r>
              <a:endParaRPr lang="en-US" sz="1372" dirty="0">
                <a:gradFill>
                  <a:gsLst>
                    <a:gs pos="2917">
                      <a:srgbClr val="404040"/>
                    </a:gs>
                    <a:gs pos="30000">
                      <a:srgbClr val="404040"/>
                    </a:gs>
                  </a:gsLst>
                  <a:lin ang="5400000" scaled="0"/>
                </a:gradFill>
              </a:endParaRPr>
            </a:p>
          </p:txBody>
        </p:sp>
        <p:pic>
          <p:nvPicPr>
            <p:cNvPr id="17" name="Picture 16"/>
            <p:cNvPicPr/>
            <p:nvPr/>
          </p:nvPicPr>
          <p:blipFill rotWithShape="1">
            <a:blip r:embed="rId3"/>
            <a:srcRect t="7349"/>
            <a:stretch/>
          </p:blipFill>
          <p:spPr>
            <a:xfrm>
              <a:off x="7321831" y="2223599"/>
              <a:ext cx="2214779" cy="1157982"/>
            </a:xfrm>
            <a:prstGeom prst="rect">
              <a:avLst/>
            </a:prstGeom>
          </p:spPr>
        </p:pic>
        <p:sp>
          <p:nvSpPr>
            <p:cNvPr id="18" name="Right Arrow 17"/>
            <p:cNvSpPr/>
            <p:nvPr/>
          </p:nvSpPr>
          <p:spPr bwMode="auto">
            <a:xfrm>
              <a:off x="5818750" y="2409361"/>
              <a:ext cx="914400" cy="6712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8041" y="1549680"/>
              <a:ext cx="2214779" cy="1152195"/>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8041" y="2860129"/>
              <a:ext cx="2214779" cy="1152194"/>
            </a:xfrm>
            <a:prstGeom prst="rect">
              <a:avLst/>
            </a:prstGeom>
          </p:spPr>
        </p:pic>
      </p:grpSp>
      <p:sp>
        <p:nvSpPr>
          <p:cNvPr id="3" name="Title 2"/>
          <p:cNvSpPr>
            <a:spLocks noGrp="1"/>
          </p:cNvSpPr>
          <p:nvPr>
            <p:ph type="title"/>
          </p:nvPr>
        </p:nvSpPr>
        <p:spPr/>
        <p:txBody>
          <a:bodyPr/>
          <a:lstStyle/>
          <a:p>
            <a:r>
              <a:rPr lang="en-US" dirty="0" err="1" smtClean="0"/>
              <a:t>Efectos</a:t>
            </a:r>
            <a:r>
              <a:rPr lang="en-US" dirty="0" smtClean="0"/>
              <a:t> </a:t>
            </a:r>
            <a:r>
              <a:rPr lang="en-US" dirty="0" err="1" smtClean="0"/>
              <a:t>soportados</a:t>
            </a:r>
            <a:endParaRPr lang="en-US" dirty="0"/>
          </a:p>
        </p:txBody>
      </p:sp>
      <p:sp>
        <p:nvSpPr>
          <p:cNvPr id="10" name="Rounded Rectangle 9"/>
          <p:cNvSpPr/>
          <p:nvPr/>
        </p:nvSpPr>
        <p:spPr bwMode="gray">
          <a:xfrm>
            <a:off x="3948867" y="833375"/>
            <a:ext cx="4368967" cy="493034"/>
          </a:xfrm>
          <a:prstGeom prst="roundRect">
            <a:avLst>
              <a:gd name="adj" fmla="val 34290"/>
            </a:avLst>
          </a:prstGeom>
          <a:solidFill>
            <a:schemeClr val="accent5"/>
          </a:solidFill>
          <a:ln w="34925">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0" rIns="89642" bIns="0" rtlCol="0" anchor="ctr" anchorCtr="0"/>
          <a:lstStyle/>
          <a:p>
            <a:pPr algn="ctr" defTabSz="914038"/>
            <a:r>
              <a:rPr lang="en-US" sz="2353" dirty="0" err="1">
                <a:solidFill>
                  <a:srgbClr val="FFFFFF"/>
                </a:solidFill>
                <a:ea typeface="Segoe UI" pitchFamily="34" charset="0"/>
                <a:cs typeface="Segoe UI" pitchFamily="34" charset="0"/>
              </a:rPr>
              <a:t>ArithmeticComposite</a:t>
            </a:r>
            <a:endParaRPr lang="en-US" sz="2353"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09603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Efectos</a:t>
            </a:r>
            <a:r>
              <a:rPr lang="en-US" dirty="0"/>
              <a:t> </a:t>
            </a:r>
            <a:r>
              <a:rPr lang="en-US" dirty="0" err="1"/>
              <a:t>soportados</a:t>
            </a:r>
            <a:endParaRPr lang="en-US" dirty="0"/>
          </a:p>
        </p:txBody>
      </p:sp>
      <p:grpSp>
        <p:nvGrpSpPr>
          <p:cNvPr id="5" name="Group 4"/>
          <p:cNvGrpSpPr/>
          <p:nvPr/>
        </p:nvGrpSpPr>
        <p:grpSpPr>
          <a:xfrm>
            <a:off x="470715" y="1242522"/>
            <a:ext cx="3023851" cy="2152737"/>
            <a:chOff x="484994" y="1327259"/>
            <a:chExt cx="3084486" cy="2195904"/>
          </a:xfrm>
        </p:grpSpPr>
        <p:sp>
          <p:nvSpPr>
            <p:cNvPr id="19" name="TextBox 18"/>
            <p:cNvSpPr txBox="1"/>
            <p:nvPr/>
          </p:nvSpPr>
          <p:spPr>
            <a:xfrm>
              <a:off x="714320" y="2950703"/>
              <a:ext cx="2625835" cy="572460"/>
            </a:xfrm>
            <a:prstGeom prst="rect">
              <a:avLst/>
            </a:prstGeom>
            <a:noFill/>
          </p:spPr>
          <p:txBody>
            <a:bodyPr wrap="none" lIns="179285" tIns="143428" rIns="179285" bIns="143428" rtlCol="0">
              <a:spAutoFit/>
            </a:bodyPr>
            <a:lstStyle/>
            <a:p>
              <a:pPr algn="ctr">
                <a:lnSpc>
                  <a:spcPct val="90000"/>
                </a:lnSpc>
                <a:spcAft>
                  <a:spcPts val="588"/>
                </a:spcAft>
              </a:pPr>
              <a:r>
                <a:rPr lang="en-US" sz="1961" dirty="0" err="1">
                  <a:gradFill>
                    <a:gsLst>
                      <a:gs pos="2917">
                        <a:srgbClr val="404040"/>
                      </a:gs>
                      <a:gs pos="30000">
                        <a:srgbClr val="404040"/>
                      </a:gs>
                    </a:gsLst>
                    <a:lin ang="5400000" scaled="0"/>
                  </a:gradFill>
                </a:rPr>
                <a:t>ArithmeticComposite</a:t>
              </a:r>
              <a:endParaRPr lang="en-US" sz="1961" dirty="0">
                <a:gradFill>
                  <a:gsLst>
                    <a:gs pos="2917">
                      <a:srgbClr val="404040"/>
                    </a:gs>
                    <a:gs pos="30000">
                      <a:srgbClr val="404040"/>
                    </a:gs>
                  </a:gsLst>
                  <a:lin ang="5400000" scaled="0"/>
                </a:gradFill>
              </a:endParaRPr>
            </a:p>
          </p:txBody>
        </p:sp>
        <p:pic>
          <p:nvPicPr>
            <p:cNvPr id="15" name="Picture 14"/>
            <p:cNvPicPr/>
            <p:nvPr/>
          </p:nvPicPr>
          <p:blipFill rotWithShape="1">
            <a:blip r:embed="rId3"/>
            <a:srcRect t="7349"/>
            <a:stretch/>
          </p:blipFill>
          <p:spPr>
            <a:xfrm>
              <a:off x="484994" y="1327259"/>
              <a:ext cx="3084486" cy="1612702"/>
            </a:xfrm>
            <a:prstGeom prst="rect">
              <a:avLst/>
            </a:prstGeom>
          </p:spPr>
        </p:pic>
      </p:grpSp>
      <p:grpSp>
        <p:nvGrpSpPr>
          <p:cNvPr id="2" name="Group 1"/>
          <p:cNvGrpSpPr/>
          <p:nvPr/>
        </p:nvGrpSpPr>
        <p:grpSpPr>
          <a:xfrm>
            <a:off x="1912684" y="963832"/>
            <a:ext cx="8441334" cy="5677357"/>
            <a:chOff x="1951037" y="982662"/>
            <a:chExt cx="8610600" cy="5791200"/>
          </a:xfrm>
        </p:grpSpPr>
        <p:grpSp>
          <p:nvGrpSpPr>
            <p:cNvPr id="22" name="Group 21"/>
            <p:cNvGrpSpPr/>
            <p:nvPr/>
          </p:nvGrpSpPr>
          <p:grpSpPr>
            <a:xfrm>
              <a:off x="1951037" y="982662"/>
              <a:ext cx="8610600" cy="5791200"/>
              <a:chOff x="1951037" y="982662"/>
              <a:chExt cx="8610600" cy="5791200"/>
            </a:xfrm>
          </p:grpSpPr>
          <p:sp>
            <p:nvSpPr>
              <p:cNvPr id="23" name="Rectangle 22"/>
              <p:cNvSpPr/>
              <p:nvPr/>
            </p:nvSpPr>
            <p:spPr bwMode="auto">
              <a:xfrm>
                <a:off x="1951037" y="982662"/>
                <a:ext cx="8610600" cy="5791200"/>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765" u="sng"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2147025" y="5021262"/>
                <a:ext cx="8257851" cy="1588127"/>
              </a:xfrm>
              <a:prstGeom prst="rect">
                <a:avLst/>
              </a:prstGeom>
              <a:solidFill>
                <a:schemeClr val="bg1"/>
              </a:solidFill>
            </p:spPr>
            <p:txBody>
              <a:bodyPr wrap="square" lIns="179285" tIns="143428" rIns="179285" bIns="143428" rtlCol="0">
                <a:spAutoFit/>
              </a:bodyPr>
              <a:lstStyle/>
              <a:p>
                <a:r>
                  <a:rPr lang="en-US" sz="1372" dirty="0">
                    <a:solidFill>
                      <a:srgbClr val="0000FF"/>
                    </a:solidFill>
                    <a:highlight>
                      <a:srgbClr val="FFFFFF"/>
                    </a:highlight>
                    <a:latin typeface="Consolas" panose="020B0609020204030204" pitchFamily="49" charset="0"/>
                  </a:rPr>
                  <a:t>new</a:t>
                </a:r>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Microsoft.Graphics.Canvas.Effects.BlendEffect</a:t>
                </a:r>
                <a:endParaRPr lang="en-US" sz="1372" dirty="0">
                  <a:solidFill>
                    <a:srgbClr val="000000"/>
                  </a:solidFill>
                  <a:highlight>
                    <a:srgbClr val="FFFFFF"/>
                  </a:highlight>
                  <a:latin typeface="Consolas" panose="020B0609020204030204" pitchFamily="49" charset="0"/>
                </a:endParaRPr>
              </a:p>
              <a:p>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Mode = </a:t>
                </a:r>
                <a:r>
                  <a:rPr lang="en-US" sz="1372" dirty="0" err="1">
                    <a:solidFill>
                      <a:srgbClr val="000000"/>
                    </a:solidFill>
                    <a:highlight>
                      <a:srgbClr val="FFFFFF"/>
                    </a:highlight>
                    <a:latin typeface="Consolas" panose="020B0609020204030204" pitchFamily="49" charset="0"/>
                  </a:rPr>
                  <a:t>Microsoft.Graphics.Canvas.Effects.BlendEffectMode.HardMix</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Foreground = </a:t>
                </a:r>
                <a:r>
                  <a:rPr lang="en-US" sz="1372" dirty="0">
                    <a:solidFill>
                      <a:srgbClr val="0000FF"/>
                    </a:solidFill>
                    <a:highlight>
                      <a:srgbClr val="FFFFFF"/>
                    </a:highlight>
                    <a:latin typeface="Consolas" panose="020B0609020204030204" pitchFamily="49" charset="0"/>
                  </a:rPr>
                  <a:t>new</a:t>
                </a:r>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CompositionEffectSourceParameter</a:t>
                </a:r>
                <a:r>
                  <a:rPr lang="en-US" sz="1372" dirty="0">
                    <a:solidFill>
                      <a:srgbClr val="000000"/>
                    </a:solidFill>
                    <a:highlight>
                      <a:srgbClr val="FFFFFF"/>
                    </a:highlight>
                    <a:latin typeface="Consolas" panose="020B0609020204030204" pitchFamily="49" charset="0"/>
                  </a:rPr>
                  <a:t>(</a:t>
                </a:r>
                <a:r>
                  <a:rPr lang="en-US" sz="1372" dirty="0">
                    <a:solidFill>
                      <a:srgbClr val="A31515"/>
                    </a:solidFill>
                    <a:highlight>
                      <a:srgbClr val="FFFFFF"/>
                    </a:highlight>
                    <a:latin typeface="Consolas" panose="020B0609020204030204" pitchFamily="49" charset="0"/>
                  </a:rPr>
                  <a:t>“</a:t>
                </a:r>
                <a:r>
                  <a:rPr lang="en-US" sz="1372" dirty="0" err="1">
                    <a:solidFill>
                      <a:srgbClr val="A31515"/>
                    </a:solidFill>
                    <a:highlight>
                      <a:srgbClr val="FFFFFF"/>
                    </a:highlight>
                    <a:latin typeface="Consolas" panose="020B0609020204030204" pitchFamily="49" charset="0"/>
                  </a:rPr>
                  <a:t>ForegroundImage</a:t>
                </a:r>
                <a:r>
                  <a:rPr lang="en-US" sz="1372" dirty="0">
                    <a:solidFill>
                      <a:srgbClr val="A31515"/>
                    </a:solidFill>
                    <a:highlight>
                      <a:srgbClr val="FFFFFF"/>
                    </a:highlight>
                    <a:latin typeface="Consolas" panose="020B0609020204030204" pitchFamily="49" charset="0"/>
                  </a:rPr>
                  <a:t>"</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Background = </a:t>
                </a:r>
                <a:r>
                  <a:rPr lang="en-US" sz="1372" dirty="0">
                    <a:solidFill>
                      <a:srgbClr val="0000FF"/>
                    </a:solidFill>
                    <a:highlight>
                      <a:srgbClr val="FFFFFF"/>
                    </a:highlight>
                    <a:latin typeface="Consolas" panose="020B0609020204030204" pitchFamily="49" charset="0"/>
                  </a:rPr>
                  <a:t>new</a:t>
                </a:r>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CompositionEffectSourceParameter</a:t>
                </a:r>
                <a:r>
                  <a:rPr lang="en-US" sz="1372" dirty="0">
                    <a:solidFill>
                      <a:srgbClr val="000000"/>
                    </a:solidFill>
                    <a:highlight>
                      <a:srgbClr val="FFFFFF"/>
                    </a:highlight>
                    <a:latin typeface="Consolas" panose="020B0609020204030204" pitchFamily="49" charset="0"/>
                  </a:rPr>
                  <a:t>(</a:t>
                </a:r>
                <a:r>
                  <a:rPr lang="en-US" sz="1372" dirty="0">
                    <a:solidFill>
                      <a:srgbClr val="A31515"/>
                    </a:solidFill>
                    <a:highlight>
                      <a:srgbClr val="FFFFFF"/>
                    </a:highlight>
                    <a:latin typeface="Consolas" panose="020B0609020204030204" pitchFamily="49" charset="0"/>
                  </a:rPr>
                  <a:t>“</a:t>
                </a:r>
                <a:r>
                  <a:rPr lang="en-US" sz="1372" dirty="0" err="1">
                    <a:solidFill>
                      <a:srgbClr val="A31515"/>
                    </a:solidFill>
                    <a:highlight>
                      <a:srgbClr val="FFFFFF"/>
                    </a:highlight>
                    <a:latin typeface="Consolas" panose="020B0609020204030204" pitchFamily="49" charset="0"/>
                  </a:rPr>
                  <a:t>BackgroundImage</a:t>
                </a:r>
                <a:r>
                  <a:rPr lang="en-US" sz="1372" dirty="0">
                    <a:solidFill>
                      <a:srgbClr val="A31515"/>
                    </a:solidFill>
                    <a:highlight>
                      <a:srgbClr val="FFFFFF"/>
                    </a:highlight>
                    <a:latin typeface="Consolas" panose="020B0609020204030204" pitchFamily="49" charset="0"/>
                  </a:rPr>
                  <a:t>"</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a:t>
                </a:r>
                <a:endParaRPr lang="en-US" sz="1372" dirty="0">
                  <a:solidFill>
                    <a:srgbClr val="404040"/>
                  </a:solidFill>
                </a:endParaRPr>
              </a:p>
            </p:txBody>
          </p:sp>
          <p:sp>
            <p:nvSpPr>
              <p:cNvPr id="27" name="Right Arrow 26"/>
              <p:cNvSpPr/>
              <p:nvPr/>
            </p:nvSpPr>
            <p:spPr bwMode="auto">
              <a:xfrm>
                <a:off x="5818750" y="2844064"/>
                <a:ext cx="914400" cy="6712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Picture 12"/>
            <p:cNvPicPr/>
            <p:nvPr/>
          </p:nvPicPr>
          <p:blipFill rotWithShape="1">
            <a:blip r:embed="rId4"/>
            <a:srcRect t="8944"/>
            <a:stretch/>
          </p:blipFill>
          <p:spPr>
            <a:xfrm>
              <a:off x="7033177" y="2362466"/>
              <a:ext cx="2581305" cy="1623016"/>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3626" y="1483843"/>
              <a:ext cx="2629757" cy="1615832"/>
            </a:xfrm>
            <a:prstGeom prst="rect">
              <a:avLst/>
            </a:prstGeom>
          </p:spPr>
        </p:pic>
        <p:sp>
          <p:nvSpPr>
            <p:cNvPr id="16" name="Rectangle 15"/>
            <p:cNvSpPr/>
            <p:nvPr/>
          </p:nvSpPr>
          <p:spPr bwMode="auto">
            <a:xfrm>
              <a:off x="3045471" y="3319708"/>
              <a:ext cx="2586068" cy="1649118"/>
            </a:xfrm>
            <a:prstGeom prst="rect">
              <a:avLst/>
            </a:prstGeom>
            <a:solidFill>
              <a:srgbClr val="46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ounded Rectangle 16"/>
          <p:cNvSpPr/>
          <p:nvPr/>
        </p:nvSpPr>
        <p:spPr bwMode="gray">
          <a:xfrm>
            <a:off x="3948867" y="833375"/>
            <a:ext cx="4368967" cy="493034"/>
          </a:xfrm>
          <a:prstGeom prst="roundRect">
            <a:avLst>
              <a:gd name="adj" fmla="val 34290"/>
            </a:avLst>
          </a:prstGeom>
          <a:solidFill>
            <a:schemeClr val="accent5"/>
          </a:solidFill>
          <a:ln w="34925">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0" rIns="89642" bIns="0" rtlCol="0" anchor="ctr" anchorCtr="0"/>
          <a:lstStyle/>
          <a:p>
            <a:pPr algn="ctr" defTabSz="914038"/>
            <a:r>
              <a:rPr lang="en-US" sz="2353" dirty="0">
                <a:solidFill>
                  <a:srgbClr val="FFFFFF"/>
                </a:solidFill>
                <a:ea typeface="Segoe UI" pitchFamily="34" charset="0"/>
                <a:cs typeface="Segoe UI" pitchFamily="34" charset="0"/>
              </a:rPr>
              <a:t>Blend</a:t>
            </a:r>
          </a:p>
        </p:txBody>
      </p:sp>
    </p:spTree>
    <p:extLst>
      <p:ext uri="{BB962C8B-B14F-4D97-AF65-F5344CB8AC3E}">
        <p14:creationId xmlns:p14="http://schemas.microsoft.com/office/powerpoint/2010/main" val="1851955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
          <p:cNvPicPr/>
          <p:nvPr/>
        </p:nvPicPr>
        <p:blipFill rotWithShape="1">
          <a:blip r:embed="rId3"/>
          <a:srcRect t="8944"/>
          <a:stretch/>
        </p:blipFill>
        <p:spPr>
          <a:xfrm>
            <a:off x="4632308" y="1233959"/>
            <a:ext cx="3002087" cy="1591111"/>
          </a:xfrm>
          <a:prstGeom prst="rect">
            <a:avLst/>
          </a:prstGeom>
        </p:spPr>
      </p:pic>
      <p:sp>
        <p:nvSpPr>
          <p:cNvPr id="3" name="Title 2"/>
          <p:cNvSpPr>
            <a:spLocks noGrp="1"/>
          </p:cNvSpPr>
          <p:nvPr>
            <p:ph type="title"/>
          </p:nvPr>
        </p:nvSpPr>
        <p:spPr/>
        <p:txBody>
          <a:bodyPr/>
          <a:lstStyle/>
          <a:p>
            <a:r>
              <a:rPr lang="en-US" dirty="0" err="1"/>
              <a:t>Efectos</a:t>
            </a:r>
            <a:r>
              <a:rPr lang="en-US" dirty="0"/>
              <a:t> </a:t>
            </a:r>
            <a:r>
              <a:rPr lang="en-US" dirty="0" err="1"/>
              <a:t>soportados</a:t>
            </a:r>
            <a:endParaRPr lang="en-US" dirty="0"/>
          </a:p>
        </p:txBody>
      </p:sp>
      <p:sp>
        <p:nvSpPr>
          <p:cNvPr id="20" name="TextBox 19"/>
          <p:cNvSpPr txBox="1"/>
          <p:nvPr/>
        </p:nvSpPr>
        <p:spPr>
          <a:xfrm>
            <a:off x="4910492" y="2882655"/>
            <a:ext cx="2445719" cy="909699"/>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rgbClr val="404040"/>
                    </a:gs>
                    <a:gs pos="30000">
                      <a:srgbClr val="404040"/>
                    </a:gs>
                  </a:gsLst>
                  <a:lin ang="5400000" scaled="0"/>
                </a:gradFill>
              </a:rPr>
              <a:t>Blend </a:t>
            </a:r>
          </a:p>
          <a:p>
            <a:pPr algn="ctr">
              <a:lnSpc>
                <a:spcPct val="90000"/>
              </a:lnSpc>
              <a:spcAft>
                <a:spcPts val="588"/>
              </a:spcAft>
            </a:pPr>
            <a:r>
              <a:rPr lang="en-US" sz="1961" dirty="0">
                <a:gradFill>
                  <a:gsLst>
                    <a:gs pos="2917">
                      <a:srgbClr val="404040"/>
                    </a:gs>
                    <a:gs pos="30000">
                      <a:srgbClr val="404040"/>
                    </a:gs>
                  </a:gsLst>
                  <a:lin ang="5400000" scaled="0"/>
                </a:gradFill>
              </a:rPr>
              <a:t>(21 different modes)</a:t>
            </a:r>
          </a:p>
        </p:txBody>
      </p:sp>
      <p:grpSp>
        <p:nvGrpSpPr>
          <p:cNvPr id="5" name="Group 4"/>
          <p:cNvGrpSpPr/>
          <p:nvPr/>
        </p:nvGrpSpPr>
        <p:grpSpPr>
          <a:xfrm>
            <a:off x="470715" y="1242522"/>
            <a:ext cx="3023851" cy="2152737"/>
            <a:chOff x="484994" y="1327259"/>
            <a:chExt cx="3084486" cy="2195904"/>
          </a:xfrm>
        </p:grpSpPr>
        <p:sp>
          <p:nvSpPr>
            <p:cNvPr id="19" name="TextBox 18"/>
            <p:cNvSpPr txBox="1"/>
            <p:nvPr/>
          </p:nvSpPr>
          <p:spPr>
            <a:xfrm>
              <a:off x="714320" y="2950703"/>
              <a:ext cx="2625835" cy="572460"/>
            </a:xfrm>
            <a:prstGeom prst="rect">
              <a:avLst/>
            </a:prstGeom>
            <a:noFill/>
          </p:spPr>
          <p:txBody>
            <a:bodyPr wrap="none" lIns="179285" tIns="143428" rIns="179285" bIns="143428" rtlCol="0">
              <a:spAutoFit/>
            </a:bodyPr>
            <a:lstStyle/>
            <a:p>
              <a:pPr algn="ctr">
                <a:lnSpc>
                  <a:spcPct val="90000"/>
                </a:lnSpc>
                <a:spcAft>
                  <a:spcPts val="588"/>
                </a:spcAft>
              </a:pPr>
              <a:r>
                <a:rPr lang="en-US" sz="1961" dirty="0" err="1">
                  <a:gradFill>
                    <a:gsLst>
                      <a:gs pos="2917">
                        <a:srgbClr val="404040"/>
                      </a:gs>
                      <a:gs pos="30000">
                        <a:srgbClr val="404040"/>
                      </a:gs>
                    </a:gsLst>
                    <a:lin ang="5400000" scaled="0"/>
                  </a:gradFill>
                </a:rPr>
                <a:t>ArithmeticComposite</a:t>
              </a:r>
              <a:endParaRPr lang="en-US" sz="1961" dirty="0">
                <a:gradFill>
                  <a:gsLst>
                    <a:gs pos="2917">
                      <a:srgbClr val="404040"/>
                    </a:gs>
                    <a:gs pos="30000">
                      <a:srgbClr val="404040"/>
                    </a:gs>
                  </a:gsLst>
                  <a:lin ang="5400000" scaled="0"/>
                </a:gradFill>
              </a:endParaRPr>
            </a:p>
          </p:txBody>
        </p:sp>
        <p:pic>
          <p:nvPicPr>
            <p:cNvPr id="15" name="Picture 14"/>
            <p:cNvPicPr/>
            <p:nvPr/>
          </p:nvPicPr>
          <p:blipFill rotWithShape="1">
            <a:blip r:embed="rId4"/>
            <a:srcRect t="7349"/>
            <a:stretch/>
          </p:blipFill>
          <p:spPr>
            <a:xfrm>
              <a:off x="484994" y="1327259"/>
              <a:ext cx="3084486" cy="1612702"/>
            </a:xfrm>
            <a:prstGeom prst="rect">
              <a:avLst/>
            </a:prstGeom>
          </p:spPr>
        </p:pic>
      </p:grpSp>
      <p:grpSp>
        <p:nvGrpSpPr>
          <p:cNvPr id="21" name="Group 3"/>
          <p:cNvGrpSpPr/>
          <p:nvPr/>
        </p:nvGrpSpPr>
        <p:grpSpPr>
          <a:xfrm>
            <a:off x="1912684" y="963832"/>
            <a:ext cx="8441334" cy="5677357"/>
            <a:chOff x="1951037" y="982662"/>
            <a:chExt cx="8610600" cy="5791200"/>
          </a:xfrm>
        </p:grpSpPr>
        <p:sp>
          <p:nvSpPr>
            <p:cNvPr id="22" name="Rectangle 5"/>
            <p:cNvSpPr/>
            <p:nvPr/>
          </p:nvSpPr>
          <p:spPr bwMode="auto">
            <a:xfrm>
              <a:off x="1951037" y="982662"/>
              <a:ext cx="8610600" cy="5791200"/>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765" u="sng"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6"/>
            <p:cNvSpPr txBox="1"/>
            <p:nvPr/>
          </p:nvSpPr>
          <p:spPr>
            <a:xfrm>
              <a:off x="2147025" y="5021262"/>
              <a:ext cx="8257851" cy="1588127"/>
            </a:xfrm>
            <a:prstGeom prst="rect">
              <a:avLst/>
            </a:prstGeom>
            <a:solidFill>
              <a:schemeClr val="bg1"/>
            </a:solidFill>
          </p:spPr>
          <p:txBody>
            <a:bodyPr wrap="square" lIns="179285" tIns="143428" rIns="179285" bIns="143428" rtlCol="0">
              <a:spAutoFit/>
            </a:bodyPr>
            <a:lstStyle/>
            <a:p>
              <a:r>
                <a:rPr lang="en-US" sz="1372" dirty="0">
                  <a:solidFill>
                    <a:srgbClr val="0000FF"/>
                  </a:solidFill>
                  <a:highlight>
                    <a:srgbClr val="FFFFFF"/>
                  </a:highlight>
                  <a:latin typeface="Consolas" panose="020B0609020204030204" pitchFamily="49" charset="0"/>
                </a:rPr>
                <a:t>new</a:t>
              </a:r>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Microsoft.Graphics.Canvas.Effects.SaturationEffect</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Name = </a:t>
              </a:r>
              <a:r>
                <a:rPr lang="en-US" sz="1372" dirty="0">
                  <a:solidFill>
                    <a:srgbClr val="A31515"/>
                  </a:solidFill>
                  <a:highlight>
                    <a:srgbClr val="FFFFFF"/>
                  </a:highlight>
                  <a:latin typeface="Consolas" panose="020B0609020204030204" pitchFamily="49" charset="0"/>
                </a:rPr>
                <a:t>“</a:t>
              </a:r>
              <a:r>
                <a:rPr lang="en-US" sz="1372" dirty="0" err="1">
                  <a:solidFill>
                    <a:srgbClr val="A31515"/>
                  </a:solidFill>
                  <a:highlight>
                    <a:srgbClr val="FFFFFF"/>
                  </a:highlight>
                  <a:latin typeface="Consolas" panose="020B0609020204030204" pitchFamily="49" charset="0"/>
                </a:rPr>
                <a:t>Desaturate</a:t>
              </a:r>
              <a:r>
                <a:rPr lang="en-US" sz="1372" dirty="0">
                  <a:solidFill>
                    <a:srgbClr val="A31515"/>
                  </a:solidFill>
                  <a:highlight>
                    <a:srgbClr val="FFFFFF"/>
                  </a:highlight>
                  <a:latin typeface="Consolas" panose="020B0609020204030204" pitchFamily="49" charset="0"/>
                </a:rPr>
                <a:t>"</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Saturation = 0,</a:t>
              </a:r>
            </a:p>
            <a:p>
              <a:r>
                <a:rPr lang="en-US" sz="1372" dirty="0">
                  <a:solidFill>
                    <a:srgbClr val="000000"/>
                  </a:solidFill>
                  <a:highlight>
                    <a:srgbClr val="FFFFFF"/>
                  </a:highlight>
                  <a:latin typeface="Consolas" panose="020B0609020204030204" pitchFamily="49" charset="0"/>
                </a:rPr>
                <a:t>    Source = </a:t>
              </a:r>
              <a:r>
                <a:rPr lang="en-US" sz="1372" dirty="0">
                  <a:solidFill>
                    <a:srgbClr val="0000FF"/>
                  </a:solidFill>
                  <a:highlight>
                    <a:srgbClr val="FFFFFF"/>
                  </a:highlight>
                  <a:latin typeface="Consolas" panose="020B0609020204030204" pitchFamily="49" charset="0"/>
                </a:rPr>
                <a:t>new</a:t>
              </a:r>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CompositionEffectSourceParameter</a:t>
              </a:r>
              <a:r>
                <a:rPr lang="en-US" sz="1372" dirty="0">
                  <a:solidFill>
                    <a:srgbClr val="000000"/>
                  </a:solidFill>
                  <a:highlight>
                    <a:srgbClr val="FFFFFF"/>
                  </a:highlight>
                  <a:latin typeface="Consolas" panose="020B0609020204030204" pitchFamily="49" charset="0"/>
                </a:rPr>
                <a:t>(</a:t>
              </a:r>
              <a:r>
                <a:rPr lang="en-US" sz="1372" dirty="0">
                  <a:solidFill>
                    <a:srgbClr val="A31515"/>
                  </a:solidFill>
                  <a:highlight>
                    <a:srgbClr val="FFFFFF"/>
                  </a:highlight>
                  <a:latin typeface="Consolas" panose="020B0609020204030204" pitchFamily="49" charset="0"/>
                </a:rPr>
                <a:t>"Image"</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a:t>
              </a:r>
              <a:endParaRPr lang="en-US" sz="1372" dirty="0">
                <a:solidFill>
                  <a:srgbClr val="404040"/>
                </a:solidFill>
              </a:endParaRPr>
            </a:p>
          </p:txBody>
        </p:sp>
        <p:sp>
          <p:nvSpPr>
            <p:cNvPr id="26" name="Right Arrow 7"/>
            <p:cNvSpPr/>
            <p:nvPr/>
          </p:nvSpPr>
          <p:spPr bwMode="auto">
            <a:xfrm>
              <a:off x="5818750" y="2884509"/>
              <a:ext cx="914400" cy="6712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8"/>
            <p:cNvPicPr/>
            <p:nvPr/>
          </p:nvPicPr>
          <p:blipFill rotWithShape="1">
            <a:blip r:embed="rId5"/>
            <a:srcRect t="7349"/>
            <a:stretch/>
          </p:blipFill>
          <p:spPr>
            <a:xfrm>
              <a:off x="6872773" y="2357847"/>
              <a:ext cx="3347634" cy="1864625"/>
            </a:xfrm>
            <a:prstGeom prst="rect">
              <a:avLst/>
            </a:prstGeom>
          </p:spPr>
        </p:pic>
        <p:pic>
          <p:nvPicPr>
            <p:cNvPr id="30" name="Picture 9"/>
            <p:cNvPicPr/>
            <p:nvPr/>
          </p:nvPicPr>
          <p:blipFill rotWithShape="1">
            <a:blip r:embed="rId6"/>
            <a:srcRect t="7349"/>
            <a:stretch/>
          </p:blipFill>
          <p:spPr>
            <a:xfrm>
              <a:off x="2331493" y="2357847"/>
              <a:ext cx="3347634" cy="1864625"/>
            </a:xfrm>
            <a:prstGeom prst="rect">
              <a:avLst/>
            </a:prstGeom>
          </p:spPr>
        </p:pic>
      </p:grpSp>
      <p:sp>
        <p:nvSpPr>
          <p:cNvPr id="14" name="Rounded Rectangle 13"/>
          <p:cNvSpPr/>
          <p:nvPr/>
        </p:nvSpPr>
        <p:spPr bwMode="gray">
          <a:xfrm>
            <a:off x="3948867" y="833375"/>
            <a:ext cx="4368967" cy="493034"/>
          </a:xfrm>
          <a:prstGeom prst="roundRect">
            <a:avLst>
              <a:gd name="adj" fmla="val 34290"/>
            </a:avLst>
          </a:prstGeom>
          <a:solidFill>
            <a:schemeClr val="accent5"/>
          </a:solidFill>
          <a:ln w="34925">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0" rIns="89642" bIns="0" rtlCol="0" anchor="ctr" anchorCtr="0"/>
          <a:lstStyle/>
          <a:p>
            <a:pPr algn="ctr" defTabSz="914038"/>
            <a:r>
              <a:rPr lang="en-US" sz="2353" dirty="0">
                <a:solidFill>
                  <a:srgbClr val="FFFFFF"/>
                </a:solidFill>
                <a:ea typeface="Segoe UI" pitchFamily="34" charset="0"/>
                <a:cs typeface="Segoe UI" pitchFamily="34" charset="0"/>
              </a:rPr>
              <a:t>Saturation</a:t>
            </a:r>
          </a:p>
        </p:txBody>
      </p:sp>
    </p:spTree>
    <p:extLst>
      <p:ext uri="{BB962C8B-B14F-4D97-AF65-F5344CB8AC3E}">
        <p14:creationId xmlns:p14="http://schemas.microsoft.com/office/powerpoint/2010/main" val="4172917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p:cNvPicPr/>
          <p:nvPr/>
        </p:nvPicPr>
        <p:blipFill rotWithShape="1">
          <a:blip r:embed="rId3"/>
          <a:srcRect t="8944"/>
          <a:stretch/>
        </p:blipFill>
        <p:spPr>
          <a:xfrm>
            <a:off x="4632308" y="1233959"/>
            <a:ext cx="3002087" cy="1591111"/>
          </a:xfrm>
          <a:prstGeom prst="rect">
            <a:avLst/>
          </a:prstGeom>
        </p:spPr>
      </p:pic>
      <p:sp>
        <p:nvSpPr>
          <p:cNvPr id="3" name="Title 2"/>
          <p:cNvSpPr>
            <a:spLocks noGrp="1"/>
          </p:cNvSpPr>
          <p:nvPr>
            <p:ph type="title"/>
          </p:nvPr>
        </p:nvSpPr>
        <p:spPr/>
        <p:txBody>
          <a:bodyPr/>
          <a:lstStyle/>
          <a:p>
            <a:r>
              <a:rPr lang="en-US" dirty="0" err="1"/>
              <a:t>Efectos</a:t>
            </a:r>
            <a:r>
              <a:rPr lang="en-US" dirty="0"/>
              <a:t> </a:t>
            </a:r>
            <a:r>
              <a:rPr lang="en-US" dirty="0" err="1"/>
              <a:t>soportados</a:t>
            </a:r>
            <a:endParaRPr lang="en-US" dirty="0"/>
          </a:p>
        </p:txBody>
      </p:sp>
      <p:sp>
        <p:nvSpPr>
          <p:cNvPr id="20" name="TextBox 19"/>
          <p:cNvSpPr txBox="1"/>
          <p:nvPr/>
        </p:nvSpPr>
        <p:spPr>
          <a:xfrm>
            <a:off x="4910492" y="2882655"/>
            <a:ext cx="2445719" cy="909699"/>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rgbClr val="404040"/>
                    </a:gs>
                    <a:gs pos="30000">
                      <a:srgbClr val="404040"/>
                    </a:gs>
                  </a:gsLst>
                  <a:lin ang="5400000" scaled="0"/>
                </a:gradFill>
              </a:rPr>
              <a:t>Blend </a:t>
            </a:r>
          </a:p>
          <a:p>
            <a:pPr algn="ctr">
              <a:lnSpc>
                <a:spcPct val="90000"/>
              </a:lnSpc>
              <a:spcAft>
                <a:spcPts val="588"/>
              </a:spcAft>
            </a:pPr>
            <a:r>
              <a:rPr lang="en-US" sz="1961" dirty="0">
                <a:gradFill>
                  <a:gsLst>
                    <a:gs pos="2917">
                      <a:srgbClr val="404040"/>
                    </a:gs>
                    <a:gs pos="30000">
                      <a:srgbClr val="404040"/>
                    </a:gs>
                  </a:gsLst>
                  <a:lin ang="5400000" scaled="0"/>
                </a:gradFill>
              </a:rPr>
              <a:t>(21 different modes)</a:t>
            </a:r>
          </a:p>
        </p:txBody>
      </p:sp>
      <p:grpSp>
        <p:nvGrpSpPr>
          <p:cNvPr id="5" name="Group 4"/>
          <p:cNvGrpSpPr/>
          <p:nvPr/>
        </p:nvGrpSpPr>
        <p:grpSpPr>
          <a:xfrm>
            <a:off x="470715" y="1242522"/>
            <a:ext cx="3023851" cy="2152737"/>
            <a:chOff x="484994" y="1327259"/>
            <a:chExt cx="3084486" cy="2195904"/>
          </a:xfrm>
        </p:grpSpPr>
        <p:sp>
          <p:nvSpPr>
            <p:cNvPr id="19" name="TextBox 18"/>
            <p:cNvSpPr txBox="1"/>
            <p:nvPr/>
          </p:nvSpPr>
          <p:spPr>
            <a:xfrm>
              <a:off x="714320" y="2950703"/>
              <a:ext cx="2625835" cy="572460"/>
            </a:xfrm>
            <a:prstGeom prst="rect">
              <a:avLst/>
            </a:prstGeom>
            <a:noFill/>
          </p:spPr>
          <p:txBody>
            <a:bodyPr wrap="none" lIns="179285" tIns="143428" rIns="179285" bIns="143428" rtlCol="0">
              <a:spAutoFit/>
            </a:bodyPr>
            <a:lstStyle/>
            <a:p>
              <a:pPr algn="ctr">
                <a:lnSpc>
                  <a:spcPct val="90000"/>
                </a:lnSpc>
                <a:spcAft>
                  <a:spcPts val="588"/>
                </a:spcAft>
              </a:pPr>
              <a:r>
                <a:rPr lang="en-US" sz="1961" dirty="0" err="1">
                  <a:gradFill>
                    <a:gsLst>
                      <a:gs pos="2917">
                        <a:srgbClr val="404040"/>
                      </a:gs>
                      <a:gs pos="30000">
                        <a:srgbClr val="404040"/>
                      </a:gs>
                    </a:gsLst>
                    <a:lin ang="5400000" scaled="0"/>
                  </a:gradFill>
                </a:rPr>
                <a:t>ArithmeticComposite</a:t>
              </a:r>
              <a:endParaRPr lang="en-US" sz="1961" dirty="0">
                <a:gradFill>
                  <a:gsLst>
                    <a:gs pos="2917">
                      <a:srgbClr val="404040"/>
                    </a:gs>
                    <a:gs pos="30000">
                      <a:srgbClr val="404040"/>
                    </a:gs>
                  </a:gsLst>
                  <a:lin ang="5400000" scaled="0"/>
                </a:gradFill>
              </a:endParaRPr>
            </a:p>
          </p:txBody>
        </p:sp>
        <p:pic>
          <p:nvPicPr>
            <p:cNvPr id="15" name="Picture 14"/>
            <p:cNvPicPr/>
            <p:nvPr/>
          </p:nvPicPr>
          <p:blipFill rotWithShape="1">
            <a:blip r:embed="rId4"/>
            <a:srcRect t="7349"/>
            <a:stretch/>
          </p:blipFill>
          <p:spPr>
            <a:xfrm>
              <a:off x="484994" y="1327259"/>
              <a:ext cx="3084486" cy="1612702"/>
            </a:xfrm>
            <a:prstGeom prst="rect">
              <a:avLst/>
            </a:prstGeom>
          </p:spPr>
        </p:pic>
      </p:grpSp>
      <p:grpSp>
        <p:nvGrpSpPr>
          <p:cNvPr id="2" name="Group 5"/>
          <p:cNvGrpSpPr/>
          <p:nvPr/>
        </p:nvGrpSpPr>
        <p:grpSpPr>
          <a:xfrm>
            <a:off x="8920164" y="1242522"/>
            <a:ext cx="2993971" cy="2128900"/>
            <a:chOff x="4748948" y="4014186"/>
            <a:chExt cx="3054006" cy="2171589"/>
          </a:xfrm>
        </p:grpSpPr>
        <p:sp>
          <p:nvSpPr>
            <p:cNvPr id="29" name="TextBox 6"/>
            <p:cNvSpPr txBox="1"/>
            <p:nvPr/>
          </p:nvSpPr>
          <p:spPr>
            <a:xfrm>
              <a:off x="5488615" y="5613315"/>
              <a:ext cx="1461610" cy="572460"/>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rgbClr val="404040"/>
                      </a:gs>
                      <a:gs pos="30000">
                        <a:srgbClr val="404040"/>
                      </a:gs>
                    </a:gsLst>
                    <a:lin ang="5400000" scaled="0"/>
                  </a:gradFill>
                </a:rPr>
                <a:t>Saturation</a:t>
              </a:r>
            </a:p>
          </p:txBody>
        </p:sp>
        <p:pic>
          <p:nvPicPr>
            <p:cNvPr id="17" name="Picture 7"/>
            <p:cNvPicPr/>
            <p:nvPr/>
          </p:nvPicPr>
          <p:blipFill rotWithShape="1">
            <a:blip r:embed="rId5"/>
            <a:srcRect t="7349"/>
            <a:stretch/>
          </p:blipFill>
          <p:spPr>
            <a:xfrm>
              <a:off x="4748948" y="4014186"/>
              <a:ext cx="3054006" cy="1604669"/>
            </a:xfrm>
            <a:prstGeom prst="rect">
              <a:avLst/>
            </a:prstGeom>
          </p:spPr>
        </p:pic>
      </p:grpSp>
      <p:grpSp>
        <p:nvGrpSpPr>
          <p:cNvPr id="21" name="Group 5"/>
          <p:cNvGrpSpPr/>
          <p:nvPr/>
        </p:nvGrpSpPr>
        <p:grpSpPr>
          <a:xfrm>
            <a:off x="1912684" y="963832"/>
            <a:ext cx="8441334" cy="5677357"/>
            <a:chOff x="1951037" y="982662"/>
            <a:chExt cx="8610600" cy="5791200"/>
          </a:xfrm>
        </p:grpSpPr>
        <p:sp>
          <p:nvSpPr>
            <p:cNvPr id="22" name="Rectangle 6"/>
            <p:cNvSpPr/>
            <p:nvPr/>
          </p:nvSpPr>
          <p:spPr bwMode="auto">
            <a:xfrm>
              <a:off x="1951037" y="982662"/>
              <a:ext cx="8610600" cy="5791200"/>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765" u="sng"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7"/>
            <p:cNvSpPr txBox="1"/>
            <p:nvPr/>
          </p:nvSpPr>
          <p:spPr>
            <a:xfrm>
              <a:off x="2147025" y="4183062"/>
              <a:ext cx="8257851" cy="2449901"/>
            </a:xfrm>
            <a:prstGeom prst="rect">
              <a:avLst/>
            </a:prstGeom>
            <a:solidFill>
              <a:schemeClr val="bg1"/>
            </a:solidFill>
          </p:spPr>
          <p:txBody>
            <a:bodyPr wrap="square" lIns="179285" tIns="143428" rIns="179285" bIns="143428" rtlCol="0">
              <a:spAutoFit/>
            </a:bodyPr>
            <a:lstStyle/>
            <a:p>
              <a:r>
                <a:rPr lang="en-US" sz="1372" dirty="0">
                  <a:solidFill>
                    <a:srgbClr val="0000FF"/>
                  </a:solidFill>
                  <a:highlight>
                    <a:srgbClr val="FFFFFF"/>
                  </a:highlight>
                  <a:latin typeface="Consolas" panose="020B0609020204030204" pitchFamily="49" charset="0"/>
                </a:rPr>
                <a:t>new</a:t>
              </a:r>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Microsoft.Graphics.Canvas.Effects.CompositeEffect</a:t>
              </a:r>
              <a:endParaRPr lang="en-US" sz="1372" dirty="0">
                <a:solidFill>
                  <a:srgbClr val="000000"/>
                </a:solidFill>
                <a:highlight>
                  <a:srgbClr val="FFFFFF"/>
                </a:highlight>
                <a:latin typeface="Consolas" panose="020B0609020204030204" pitchFamily="49" charset="0"/>
              </a:endParaRPr>
            </a:p>
            <a:p>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Name = </a:t>
              </a:r>
              <a:r>
                <a:rPr lang="en-US" sz="1372" dirty="0">
                  <a:solidFill>
                    <a:srgbClr val="A31515"/>
                  </a:solidFill>
                  <a:highlight>
                    <a:srgbClr val="FFFFFF"/>
                  </a:highlight>
                  <a:latin typeface="Consolas" panose="020B0609020204030204" pitchFamily="49" charset="0"/>
                </a:rPr>
                <a:t>“</a:t>
              </a:r>
              <a:r>
                <a:rPr lang="en-US" sz="1372" dirty="0" err="1">
                  <a:solidFill>
                    <a:srgbClr val="A31515"/>
                  </a:solidFill>
                  <a:highlight>
                    <a:srgbClr val="FFFFFF"/>
                  </a:highlight>
                  <a:latin typeface="Consolas" panose="020B0609020204030204" pitchFamily="49" charset="0"/>
                </a:rPr>
                <a:t>AlphaMask</a:t>
              </a:r>
              <a:r>
                <a:rPr lang="en-US" sz="1372" dirty="0">
                  <a:solidFill>
                    <a:srgbClr val="A31515"/>
                  </a:solidFill>
                  <a:highlight>
                    <a:srgbClr val="FFFFFF"/>
                  </a:highlight>
                  <a:latin typeface="Consolas" panose="020B0609020204030204" pitchFamily="49" charset="0"/>
                </a:rPr>
                <a:t>"</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Mode = </a:t>
              </a:r>
              <a:r>
                <a:rPr lang="en-US" sz="1372" dirty="0" err="1">
                  <a:solidFill>
                    <a:srgbClr val="000000"/>
                  </a:solidFill>
                  <a:highlight>
                    <a:srgbClr val="FFFFFF"/>
                  </a:highlight>
                  <a:latin typeface="Consolas" panose="020B0609020204030204" pitchFamily="49" charset="0"/>
                </a:rPr>
                <a:t>Microsoft.Graphics.Canvas.CanvasComposite.DestinationIn</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Sources =</a:t>
              </a:r>
            </a:p>
            <a:p>
              <a:r>
                <a:rPr lang="en-US" sz="1372" dirty="0">
                  <a:solidFill>
                    <a:srgbClr val="000000"/>
                  </a:solidFill>
                  <a:highlight>
                    <a:srgbClr val="FFFFFF"/>
                  </a:highlight>
                  <a:latin typeface="Consolas" panose="020B0609020204030204" pitchFamily="49" charset="0"/>
                </a:rPr>
                <a:t>    {</a:t>
              </a:r>
            </a:p>
            <a:p>
              <a:r>
                <a:rPr lang="en-US" sz="1372" dirty="0">
                  <a:solidFill>
                    <a:srgbClr val="000000"/>
                  </a:solidFill>
                  <a:highlight>
                    <a:srgbClr val="FFFFFF"/>
                  </a:highlight>
                  <a:latin typeface="Consolas" panose="020B0609020204030204" pitchFamily="49" charset="0"/>
                </a:rPr>
                <a:t>        </a:t>
              </a:r>
              <a:r>
                <a:rPr lang="en-US" sz="1372" dirty="0">
                  <a:solidFill>
                    <a:srgbClr val="0000FF"/>
                  </a:solidFill>
                  <a:highlight>
                    <a:srgbClr val="FFFFFF"/>
                  </a:highlight>
                  <a:latin typeface="Consolas" panose="020B0609020204030204" pitchFamily="49" charset="0"/>
                </a:rPr>
                <a:t>new</a:t>
              </a:r>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CompositionEffectSourceParameter</a:t>
              </a:r>
              <a:r>
                <a:rPr lang="en-US" sz="1372" dirty="0">
                  <a:solidFill>
                    <a:srgbClr val="000000"/>
                  </a:solidFill>
                  <a:highlight>
                    <a:srgbClr val="FFFFFF"/>
                  </a:highlight>
                  <a:latin typeface="Consolas" panose="020B0609020204030204" pitchFamily="49" charset="0"/>
                </a:rPr>
                <a:t>(</a:t>
              </a:r>
              <a:r>
                <a:rPr lang="en-US" sz="1372" dirty="0">
                  <a:solidFill>
                    <a:srgbClr val="A31515"/>
                  </a:solidFill>
                  <a:highlight>
                    <a:srgbClr val="FFFFFF"/>
                  </a:highlight>
                  <a:latin typeface="Consolas" panose="020B0609020204030204" pitchFamily="49" charset="0"/>
                </a:rPr>
                <a:t>“Image"</a:t>
              </a:r>
              <a:r>
                <a:rPr lang="en-US" sz="1372" dirty="0">
                  <a:solidFill>
                    <a:srgbClr val="000000"/>
                  </a:solidFill>
                  <a:highlight>
                    <a:srgbClr val="FFFFFF"/>
                  </a:highlight>
                  <a:latin typeface="Consolas" panose="020B0609020204030204" pitchFamily="49" charset="0"/>
                </a:rPr>
                <a:t>),</a:t>
              </a:r>
            </a:p>
            <a:p>
              <a:r>
                <a:rPr lang="en-US" sz="1372" dirty="0">
                  <a:solidFill>
                    <a:srgbClr val="0000FF"/>
                  </a:solidFill>
                  <a:highlight>
                    <a:srgbClr val="FFFFFF"/>
                  </a:highlight>
                  <a:latin typeface="Consolas" panose="020B0609020204030204" pitchFamily="49" charset="0"/>
                </a:rPr>
                <a:t>        new</a:t>
              </a:r>
              <a:r>
                <a:rPr lang="en-US" sz="1372" dirty="0">
                  <a:solidFill>
                    <a:srgbClr val="000000"/>
                  </a:solidFill>
                  <a:highlight>
                    <a:srgbClr val="FFFFFF"/>
                  </a:highlight>
                  <a:latin typeface="Consolas" panose="020B0609020204030204" pitchFamily="49" charset="0"/>
                </a:rPr>
                <a:t> </a:t>
              </a:r>
              <a:r>
                <a:rPr lang="en-US" sz="1372" dirty="0" err="1">
                  <a:solidFill>
                    <a:srgbClr val="000000"/>
                  </a:solidFill>
                  <a:highlight>
                    <a:srgbClr val="FFFFFF"/>
                  </a:highlight>
                  <a:latin typeface="Consolas" panose="020B0609020204030204" pitchFamily="49" charset="0"/>
                </a:rPr>
                <a:t>CompositionEffectSourceParameter</a:t>
              </a:r>
              <a:r>
                <a:rPr lang="en-US" sz="1372" dirty="0">
                  <a:solidFill>
                    <a:srgbClr val="000000"/>
                  </a:solidFill>
                  <a:highlight>
                    <a:srgbClr val="FFFFFF"/>
                  </a:highlight>
                  <a:latin typeface="Consolas" panose="020B0609020204030204" pitchFamily="49" charset="0"/>
                </a:rPr>
                <a:t>(</a:t>
              </a:r>
              <a:r>
                <a:rPr lang="en-US" sz="1372" dirty="0">
                  <a:solidFill>
                    <a:srgbClr val="A31515"/>
                  </a:solidFill>
                  <a:highlight>
                    <a:srgbClr val="FFFFFF"/>
                  </a:highlight>
                  <a:latin typeface="Consolas" panose="020B0609020204030204" pitchFamily="49" charset="0"/>
                </a:rPr>
                <a:t>“Mask"</a:t>
              </a:r>
              <a:r>
                <a:rPr lang="en-US" sz="1372" dirty="0">
                  <a:solidFill>
                    <a:srgbClr val="000000"/>
                  </a:solidFill>
                  <a:highlight>
                    <a:srgbClr val="FFFFFF"/>
                  </a:highlight>
                  <a:latin typeface="Consolas" panose="020B0609020204030204" pitchFamily="49" charset="0"/>
                </a:rPr>
                <a:t>)</a:t>
              </a:r>
            </a:p>
            <a:p>
              <a:r>
                <a:rPr lang="en-US" sz="1372" dirty="0">
                  <a:solidFill>
                    <a:srgbClr val="000000"/>
                  </a:solidFill>
                  <a:highlight>
                    <a:srgbClr val="FFFFFF"/>
                  </a:highlight>
                  <a:latin typeface="Consolas" panose="020B0609020204030204" pitchFamily="49" charset="0"/>
                </a:rPr>
                <a:t>    }</a:t>
              </a:r>
            </a:p>
            <a:p>
              <a:r>
                <a:rPr lang="en-US" sz="1372" dirty="0">
                  <a:solidFill>
                    <a:srgbClr val="000000"/>
                  </a:solidFill>
                  <a:highlight>
                    <a:srgbClr val="FFFFFF"/>
                  </a:highlight>
                  <a:latin typeface="Consolas" panose="020B0609020204030204" pitchFamily="49" charset="0"/>
                </a:rPr>
                <a:t>};</a:t>
              </a:r>
              <a:endParaRPr lang="en-US" sz="1372" dirty="0">
                <a:solidFill>
                  <a:srgbClr val="404040"/>
                </a:solidFill>
              </a:endParaRPr>
            </a:p>
          </p:txBody>
        </p:sp>
        <p:sp>
          <p:nvSpPr>
            <p:cNvPr id="26" name="Right Arrow 8"/>
            <p:cNvSpPr/>
            <p:nvPr/>
          </p:nvSpPr>
          <p:spPr bwMode="auto">
            <a:xfrm>
              <a:off x="5818750" y="2414255"/>
              <a:ext cx="914400" cy="6712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9"/>
            <p:cNvPicPr/>
            <p:nvPr/>
          </p:nvPicPr>
          <p:blipFill rotWithShape="1">
            <a:blip r:embed="rId6">
              <a:extLst>
                <a:ext uri="{BEBA8EAE-BF5A-486C-A8C5-ECC9F3942E4B}">
                  <a14:imgProps xmlns:a14="http://schemas.microsoft.com/office/drawing/2010/main">
                    <a14:imgLayer r:embed="rId7">
                      <a14:imgEffect>
                        <a14:backgroundRemoval t="7327" b="100000" l="0" r="100000"/>
                      </a14:imgEffect>
                    </a14:imgLayer>
                  </a14:imgProps>
                </a:ext>
              </a:extLst>
            </a:blip>
            <a:srcRect t="7349"/>
            <a:stretch/>
          </p:blipFill>
          <p:spPr>
            <a:xfrm>
              <a:off x="7338991" y="2210408"/>
              <a:ext cx="2141114" cy="1134966"/>
            </a:xfrm>
            <a:prstGeom prst="rect">
              <a:avLst/>
            </a:prstGeom>
          </p:spPr>
        </p:pic>
        <p:pic>
          <p:nvPicPr>
            <p:cNvPr id="30"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0428" y="2872492"/>
              <a:ext cx="2136069" cy="113496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38771" y="1470342"/>
              <a:ext cx="2144432" cy="1134965"/>
            </a:xfrm>
            <a:prstGeom prst="rect">
              <a:avLst/>
            </a:prstGeom>
          </p:spPr>
        </p:pic>
      </p:grpSp>
      <p:sp>
        <p:nvSpPr>
          <p:cNvPr id="18" name="Rounded Rectangle 17"/>
          <p:cNvSpPr/>
          <p:nvPr/>
        </p:nvSpPr>
        <p:spPr bwMode="gray">
          <a:xfrm>
            <a:off x="3948867" y="833375"/>
            <a:ext cx="4368967" cy="493034"/>
          </a:xfrm>
          <a:prstGeom prst="roundRect">
            <a:avLst>
              <a:gd name="adj" fmla="val 34290"/>
            </a:avLst>
          </a:prstGeom>
          <a:solidFill>
            <a:schemeClr val="accent5"/>
          </a:solidFill>
          <a:ln w="34925">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0" rIns="89642" bIns="0" rtlCol="0" anchor="ctr" anchorCtr="0"/>
          <a:lstStyle/>
          <a:p>
            <a:pPr algn="ctr" defTabSz="914038"/>
            <a:r>
              <a:rPr lang="en-US" sz="2353">
                <a:solidFill>
                  <a:srgbClr val="FFFFFF"/>
                </a:solidFill>
                <a:ea typeface="Segoe UI" pitchFamily="34" charset="0"/>
                <a:cs typeface="Segoe UI" pitchFamily="34" charset="0"/>
              </a:rPr>
              <a:t>Composite</a:t>
            </a:r>
            <a:endParaRPr lang="en-US" sz="2353"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03774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Efectos</a:t>
            </a:r>
            <a:r>
              <a:rPr lang="en-US" dirty="0"/>
              <a:t> </a:t>
            </a:r>
            <a:r>
              <a:rPr lang="en-US" dirty="0" err="1"/>
              <a:t>soportados</a:t>
            </a:r>
            <a:endParaRPr lang="en-US" dirty="0"/>
          </a:p>
        </p:txBody>
      </p:sp>
      <p:sp>
        <p:nvSpPr>
          <p:cNvPr id="20" name="TextBox 19"/>
          <p:cNvSpPr txBox="1"/>
          <p:nvPr/>
        </p:nvSpPr>
        <p:spPr>
          <a:xfrm>
            <a:off x="4776644" y="2882655"/>
            <a:ext cx="2713421" cy="909699"/>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rgbClr val="404040"/>
                    </a:gs>
                    <a:gs pos="30000">
                      <a:srgbClr val="404040"/>
                    </a:gs>
                  </a:gsLst>
                  <a:lin ang="5400000" scaled="0"/>
                </a:gradFill>
              </a:rPr>
              <a:t>Blend </a:t>
            </a:r>
          </a:p>
          <a:p>
            <a:pPr algn="ctr">
              <a:lnSpc>
                <a:spcPct val="90000"/>
              </a:lnSpc>
              <a:spcAft>
                <a:spcPts val="588"/>
              </a:spcAft>
            </a:pPr>
            <a:r>
              <a:rPr lang="en-US" sz="1961" dirty="0">
                <a:gradFill>
                  <a:gsLst>
                    <a:gs pos="2917">
                      <a:srgbClr val="404040"/>
                    </a:gs>
                    <a:gs pos="30000">
                      <a:srgbClr val="404040"/>
                    </a:gs>
                  </a:gsLst>
                  <a:lin ang="5400000" scaled="0"/>
                </a:gradFill>
              </a:rPr>
              <a:t>(21 </a:t>
            </a:r>
            <a:r>
              <a:rPr lang="en-US" sz="1961" dirty="0" err="1" smtClean="0">
                <a:gradFill>
                  <a:gsLst>
                    <a:gs pos="2917">
                      <a:srgbClr val="404040"/>
                    </a:gs>
                    <a:gs pos="30000">
                      <a:srgbClr val="404040"/>
                    </a:gs>
                  </a:gsLst>
                  <a:lin ang="5400000" scaled="0"/>
                </a:gradFill>
              </a:rPr>
              <a:t>modos</a:t>
            </a:r>
            <a:r>
              <a:rPr lang="en-US" sz="1961" dirty="0" smtClean="0">
                <a:gradFill>
                  <a:gsLst>
                    <a:gs pos="2917">
                      <a:srgbClr val="404040"/>
                    </a:gs>
                    <a:gs pos="30000">
                      <a:srgbClr val="404040"/>
                    </a:gs>
                  </a:gsLst>
                  <a:lin ang="5400000" scaled="0"/>
                </a:gradFill>
              </a:rPr>
              <a:t> </a:t>
            </a:r>
            <a:r>
              <a:rPr lang="en-US" sz="1961" dirty="0" err="1" smtClean="0">
                <a:gradFill>
                  <a:gsLst>
                    <a:gs pos="2917">
                      <a:srgbClr val="404040"/>
                    </a:gs>
                    <a:gs pos="30000">
                      <a:srgbClr val="404040"/>
                    </a:gs>
                  </a:gsLst>
                  <a:lin ang="5400000" scaled="0"/>
                </a:gradFill>
              </a:rPr>
              <a:t>diferentes</a:t>
            </a:r>
            <a:r>
              <a:rPr lang="en-US" sz="1961" dirty="0" smtClean="0">
                <a:gradFill>
                  <a:gsLst>
                    <a:gs pos="2917">
                      <a:srgbClr val="404040"/>
                    </a:gs>
                    <a:gs pos="30000">
                      <a:srgbClr val="404040"/>
                    </a:gs>
                  </a:gsLst>
                  <a:lin ang="5400000" scaled="0"/>
                </a:gradFill>
              </a:rPr>
              <a:t>)</a:t>
            </a:r>
            <a:endParaRPr lang="en-US" sz="1961" dirty="0">
              <a:gradFill>
                <a:gsLst>
                  <a:gs pos="2917">
                    <a:srgbClr val="404040"/>
                  </a:gs>
                  <a:gs pos="30000">
                    <a:srgbClr val="404040"/>
                  </a:gs>
                </a:gsLst>
                <a:lin ang="5400000" scaled="0"/>
              </a:gradFill>
            </a:endParaRPr>
          </a:p>
        </p:txBody>
      </p:sp>
      <p:grpSp>
        <p:nvGrpSpPr>
          <p:cNvPr id="5" name="Group 4"/>
          <p:cNvGrpSpPr/>
          <p:nvPr/>
        </p:nvGrpSpPr>
        <p:grpSpPr>
          <a:xfrm>
            <a:off x="470715" y="1242522"/>
            <a:ext cx="3023851" cy="2152737"/>
            <a:chOff x="484994" y="1327259"/>
            <a:chExt cx="3084486" cy="2195904"/>
          </a:xfrm>
        </p:grpSpPr>
        <p:sp>
          <p:nvSpPr>
            <p:cNvPr id="19" name="TextBox 18"/>
            <p:cNvSpPr txBox="1"/>
            <p:nvPr/>
          </p:nvSpPr>
          <p:spPr>
            <a:xfrm>
              <a:off x="714320" y="2950703"/>
              <a:ext cx="2625835" cy="572460"/>
            </a:xfrm>
            <a:prstGeom prst="rect">
              <a:avLst/>
            </a:prstGeom>
            <a:noFill/>
          </p:spPr>
          <p:txBody>
            <a:bodyPr wrap="none" lIns="179285" tIns="143428" rIns="179285" bIns="143428" rtlCol="0">
              <a:spAutoFit/>
            </a:bodyPr>
            <a:lstStyle/>
            <a:p>
              <a:pPr algn="ctr">
                <a:lnSpc>
                  <a:spcPct val="90000"/>
                </a:lnSpc>
                <a:spcAft>
                  <a:spcPts val="588"/>
                </a:spcAft>
              </a:pPr>
              <a:r>
                <a:rPr lang="en-US" sz="1961" dirty="0" err="1">
                  <a:gradFill>
                    <a:gsLst>
                      <a:gs pos="2917">
                        <a:srgbClr val="404040"/>
                      </a:gs>
                      <a:gs pos="30000">
                        <a:srgbClr val="404040"/>
                      </a:gs>
                    </a:gsLst>
                    <a:lin ang="5400000" scaled="0"/>
                  </a:gradFill>
                </a:rPr>
                <a:t>ArithmeticComposite</a:t>
              </a:r>
              <a:endParaRPr lang="en-US" sz="1961" dirty="0">
                <a:gradFill>
                  <a:gsLst>
                    <a:gs pos="2917">
                      <a:srgbClr val="404040"/>
                    </a:gs>
                    <a:gs pos="30000">
                      <a:srgbClr val="404040"/>
                    </a:gs>
                  </a:gsLst>
                  <a:lin ang="5400000" scaled="0"/>
                </a:gradFill>
              </a:endParaRPr>
            </a:p>
          </p:txBody>
        </p:sp>
        <p:pic>
          <p:nvPicPr>
            <p:cNvPr id="15" name="Picture 14"/>
            <p:cNvPicPr/>
            <p:nvPr/>
          </p:nvPicPr>
          <p:blipFill rotWithShape="1">
            <a:blip r:embed="rId3"/>
            <a:srcRect t="7349"/>
            <a:stretch/>
          </p:blipFill>
          <p:spPr>
            <a:xfrm>
              <a:off x="484994" y="1327259"/>
              <a:ext cx="3084486" cy="1612702"/>
            </a:xfrm>
            <a:prstGeom prst="rect">
              <a:avLst/>
            </a:prstGeom>
          </p:spPr>
        </p:pic>
      </p:grpSp>
      <p:grpSp>
        <p:nvGrpSpPr>
          <p:cNvPr id="6" name="Group 6"/>
          <p:cNvGrpSpPr/>
          <p:nvPr/>
        </p:nvGrpSpPr>
        <p:grpSpPr>
          <a:xfrm>
            <a:off x="4584076" y="3935763"/>
            <a:ext cx="3023851" cy="2482824"/>
            <a:chOff x="605589" y="4014186"/>
            <a:chExt cx="3084486" cy="2532609"/>
          </a:xfrm>
        </p:grpSpPr>
        <p:sp>
          <p:nvSpPr>
            <p:cNvPr id="28" name="TextBox 7"/>
            <p:cNvSpPr txBox="1"/>
            <p:nvPr/>
          </p:nvSpPr>
          <p:spPr>
            <a:xfrm>
              <a:off x="638485" y="5618855"/>
              <a:ext cx="2767831" cy="927940"/>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rgbClr val="404040"/>
                      </a:gs>
                      <a:gs pos="30000">
                        <a:srgbClr val="404040"/>
                      </a:gs>
                    </a:gsLst>
                    <a:lin ang="5400000" scaled="0"/>
                  </a:gradFill>
                </a:rPr>
                <a:t>Composite</a:t>
              </a:r>
            </a:p>
            <a:p>
              <a:pPr algn="ctr">
                <a:lnSpc>
                  <a:spcPct val="90000"/>
                </a:lnSpc>
                <a:spcAft>
                  <a:spcPts val="588"/>
                </a:spcAft>
              </a:pPr>
              <a:r>
                <a:rPr lang="en-US" sz="1961" dirty="0">
                  <a:gradFill>
                    <a:gsLst>
                      <a:gs pos="2917">
                        <a:srgbClr val="404040"/>
                      </a:gs>
                      <a:gs pos="30000">
                        <a:srgbClr val="404040"/>
                      </a:gs>
                    </a:gsLst>
                    <a:lin ang="5400000" scaled="0"/>
                  </a:gradFill>
                </a:rPr>
                <a:t>(13 </a:t>
              </a:r>
              <a:r>
                <a:rPr lang="en-US" sz="1961" dirty="0" err="1" smtClean="0">
                  <a:gradFill>
                    <a:gsLst>
                      <a:gs pos="2917">
                        <a:srgbClr val="404040"/>
                      </a:gs>
                      <a:gs pos="30000">
                        <a:srgbClr val="404040"/>
                      </a:gs>
                    </a:gsLst>
                    <a:lin ang="5400000" scaled="0"/>
                  </a:gradFill>
                </a:rPr>
                <a:t>modos</a:t>
              </a:r>
              <a:r>
                <a:rPr lang="en-US" sz="1961" dirty="0" smtClean="0">
                  <a:gradFill>
                    <a:gsLst>
                      <a:gs pos="2917">
                        <a:srgbClr val="404040"/>
                      </a:gs>
                      <a:gs pos="30000">
                        <a:srgbClr val="404040"/>
                      </a:gs>
                    </a:gsLst>
                    <a:lin ang="5400000" scaled="0"/>
                  </a:gradFill>
                </a:rPr>
                <a:t> </a:t>
              </a:r>
              <a:r>
                <a:rPr lang="en-US" sz="1961" dirty="0" err="1" smtClean="0">
                  <a:gradFill>
                    <a:gsLst>
                      <a:gs pos="2917">
                        <a:srgbClr val="404040"/>
                      </a:gs>
                      <a:gs pos="30000">
                        <a:srgbClr val="404040"/>
                      </a:gs>
                    </a:gsLst>
                    <a:lin ang="5400000" scaled="0"/>
                  </a:gradFill>
                </a:rPr>
                <a:t>diferentes</a:t>
              </a:r>
              <a:r>
                <a:rPr lang="en-US" sz="1961" dirty="0" smtClean="0">
                  <a:gradFill>
                    <a:gsLst>
                      <a:gs pos="2917">
                        <a:srgbClr val="404040"/>
                      </a:gs>
                      <a:gs pos="30000">
                        <a:srgbClr val="404040"/>
                      </a:gs>
                    </a:gsLst>
                    <a:lin ang="5400000" scaled="0"/>
                  </a:gradFill>
                </a:rPr>
                <a:t>)</a:t>
              </a:r>
              <a:endParaRPr lang="en-US" sz="1961" dirty="0">
                <a:gradFill>
                  <a:gsLst>
                    <a:gs pos="2917">
                      <a:srgbClr val="404040"/>
                    </a:gs>
                    <a:gs pos="30000">
                      <a:srgbClr val="404040"/>
                    </a:gs>
                  </a:gsLst>
                  <a:lin ang="5400000" scaled="0"/>
                </a:gradFill>
              </a:endParaRPr>
            </a:p>
          </p:txBody>
        </p:sp>
        <p:pic>
          <p:nvPicPr>
            <p:cNvPr id="16" name="Picture 8"/>
            <p:cNvPicPr/>
            <p:nvPr/>
          </p:nvPicPr>
          <p:blipFill rotWithShape="1">
            <a:blip r:embed="rId4"/>
            <a:srcRect t="7349"/>
            <a:stretch/>
          </p:blipFill>
          <p:spPr>
            <a:xfrm>
              <a:off x="605589" y="4014186"/>
              <a:ext cx="3084486" cy="1612702"/>
            </a:xfrm>
            <a:prstGeom prst="rect">
              <a:avLst/>
            </a:prstGeom>
          </p:spPr>
        </p:pic>
      </p:grpSp>
      <p:grpSp>
        <p:nvGrpSpPr>
          <p:cNvPr id="2" name="Group 12"/>
          <p:cNvGrpSpPr/>
          <p:nvPr/>
        </p:nvGrpSpPr>
        <p:grpSpPr>
          <a:xfrm>
            <a:off x="8920164" y="1242522"/>
            <a:ext cx="2993971" cy="2128900"/>
            <a:chOff x="4748948" y="4014186"/>
            <a:chExt cx="3054006" cy="2171589"/>
          </a:xfrm>
        </p:grpSpPr>
        <p:sp>
          <p:nvSpPr>
            <p:cNvPr id="29" name="TextBox 13"/>
            <p:cNvSpPr txBox="1"/>
            <p:nvPr/>
          </p:nvSpPr>
          <p:spPr>
            <a:xfrm>
              <a:off x="5488615" y="5613315"/>
              <a:ext cx="1461610" cy="572460"/>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rgbClr val="404040"/>
                      </a:gs>
                      <a:gs pos="30000">
                        <a:srgbClr val="404040"/>
                      </a:gs>
                    </a:gsLst>
                    <a:lin ang="5400000" scaled="0"/>
                  </a:gradFill>
                </a:rPr>
                <a:t>Saturation</a:t>
              </a:r>
            </a:p>
          </p:txBody>
        </p:sp>
        <p:pic>
          <p:nvPicPr>
            <p:cNvPr id="17" name="Picture 21"/>
            <p:cNvPicPr/>
            <p:nvPr/>
          </p:nvPicPr>
          <p:blipFill rotWithShape="1">
            <a:blip r:embed="rId5"/>
            <a:srcRect t="7349"/>
            <a:stretch/>
          </p:blipFill>
          <p:spPr>
            <a:xfrm>
              <a:off x="4748948" y="4014186"/>
              <a:ext cx="3054006" cy="1604669"/>
            </a:xfrm>
            <a:prstGeom prst="rect">
              <a:avLst/>
            </a:prstGeom>
          </p:spPr>
        </p:pic>
      </p:grpSp>
      <p:pic>
        <p:nvPicPr>
          <p:cNvPr id="21" name="Picture 6"/>
          <p:cNvPicPr/>
          <p:nvPr/>
        </p:nvPicPr>
        <p:blipFill rotWithShape="1">
          <a:blip r:embed="rId6"/>
          <a:srcRect t="8944"/>
          <a:stretch/>
        </p:blipFill>
        <p:spPr>
          <a:xfrm>
            <a:off x="4632308" y="1233959"/>
            <a:ext cx="3002087" cy="1591111"/>
          </a:xfrm>
          <a:prstGeom prst="rect">
            <a:avLst/>
          </a:prstGeom>
        </p:spPr>
      </p:pic>
      <p:sp>
        <p:nvSpPr>
          <p:cNvPr id="34" name="Rectangle 33"/>
          <p:cNvSpPr/>
          <p:nvPr/>
        </p:nvSpPr>
        <p:spPr bwMode="auto">
          <a:xfrm>
            <a:off x="2667497" y="6323737"/>
            <a:ext cx="7238309" cy="4451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ctr" anchorCtr="0"/>
          <a:lstStyle/>
          <a:p>
            <a:pPr algn="ctr" defTabSz="913862"/>
            <a:r>
              <a:rPr lang="en-US" sz="1567" dirty="0" err="1" smtClean="0">
                <a:solidFill>
                  <a:srgbClr val="FFFFFF"/>
                </a:solidFill>
              </a:rPr>
              <a:t>Efectos</a:t>
            </a:r>
            <a:r>
              <a:rPr lang="en-US" sz="1567" dirty="0" smtClean="0">
                <a:solidFill>
                  <a:srgbClr val="FFFFFF"/>
                </a:solidFill>
              </a:rPr>
              <a:t> </a:t>
            </a:r>
            <a:r>
              <a:rPr lang="en-US" sz="1567" dirty="0" err="1" smtClean="0">
                <a:solidFill>
                  <a:srgbClr val="FFFFFF"/>
                </a:solidFill>
              </a:rPr>
              <a:t>disponibles</a:t>
            </a:r>
            <a:r>
              <a:rPr lang="en-US" sz="1567" dirty="0" smtClean="0">
                <a:solidFill>
                  <a:srgbClr val="FFFFFF"/>
                </a:solidFill>
              </a:rPr>
              <a:t> </a:t>
            </a:r>
            <a:r>
              <a:rPr lang="en-US" sz="1567" dirty="0" err="1" smtClean="0">
                <a:solidFill>
                  <a:srgbClr val="FFFFFF"/>
                </a:solidFill>
              </a:rPr>
              <a:t>por</a:t>
            </a:r>
            <a:r>
              <a:rPr lang="en-US" sz="1567" dirty="0" smtClean="0">
                <a:solidFill>
                  <a:srgbClr val="FFFFFF"/>
                </a:solidFill>
              </a:rPr>
              <a:t> </a:t>
            </a:r>
            <a:r>
              <a:rPr lang="en-US" sz="1567" dirty="0" err="1" smtClean="0">
                <a:solidFill>
                  <a:srgbClr val="FFFFFF"/>
                </a:solidFill>
              </a:rPr>
              <a:t>ahora</a:t>
            </a:r>
            <a:r>
              <a:rPr lang="en-US" sz="1567" dirty="0" smtClean="0">
                <a:solidFill>
                  <a:srgbClr val="FFFFFF"/>
                </a:solidFill>
              </a:rPr>
              <a:t>, </a:t>
            </a:r>
            <a:r>
              <a:rPr lang="en-US" sz="1567" dirty="0" err="1" smtClean="0">
                <a:solidFill>
                  <a:srgbClr val="FFFFFF"/>
                </a:solidFill>
              </a:rPr>
              <a:t>llegarán</a:t>
            </a:r>
            <a:r>
              <a:rPr lang="en-US" sz="1567" dirty="0" smtClean="0">
                <a:solidFill>
                  <a:srgbClr val="FFFFFF"/>
                </a:solidFill>
              </a:rPr>
              <a:t> </a:t>
            </a:r>
            <a:r>
              <a:rPr lang="en-US" sz="1567" dirty="0" err="1" smtClean="0">
                <a:solidFill>
                  <a:srgbClr val="FFFFFF"/>
                </a:solidFill>
              </a:rPr>
              <a:t>más</a:t>
            </a:r>
            <a:r>
              <a:rPr lang="en-US" sz="1567" dirty="0" smtClean="0">
                <a:solidFill>
                  <a:srgbClr val="FFFFFF"/>
                </a:solidFill>
              </a:rPr>
              <a:t> </a:t>
            </a:r>
            <a:r>
              <a:rPr lang="en-US" sz="1567" dirty="0" err="1" smtClean="0">
                <a:solidFill>
                  <a:srgbClr val="FFFFFF"/>
                </a:solidFill>
              </a:rPr>
              <a:t>en</a:t>
            </a:r>
            <a:r>
              <a:rPr lang="en-US" sz="1567" dirty="0" smtClean="0">
                <a:solidFill>
                  <a:srgbClr val="FFFFFF"/>
                </a:solidFill>
              </a:rPr>
              <a:t> </a:t>
            </a:r>
            <a:r>
              <a:rPr lang="en-US" sz="1567" dirty="0" err="1" smtClean="0">
                <a:solidFill>
                  <a:srgbClr val="FFFFFF"/>
                </a:solidFill>
              </a:rPr>
              <a:t>sucesivas</a:t>
            </a:r>
            <a:r>
              <a:rPr lang="en-US" sz="1567" dirty="0" smtClean="0">
                <a:solidFill>
                  <a:srgbClr val="FFFFFF"/>
                </a:solidFill>
              </a:rPr>
              <a:t> Releases.</a:t>
            </a: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4211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Efectos</a:t>
            </a:r>
            <a:endParaRPr lang="en-US" dirty="0"/>
          </a:p>
        </p:txBody>
      </p:sp>
    </p:spTree>
    <p:extLst>
      <p:ext uri="{BB962C8B-B14F-4D97-AF65-F5344CB8AC3E}">
        <p14:creationId xmlns:p14="http://schemas.microsoft.com/office/powerpoint/2010/main" val="35556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r>
              <a:rPr lang="en-US" dirty="0" smtClean="0"/>
              <a:t> </a:t>
            </a:r>
            <a:r>
              <a:rPr lang="en-US" dirty="0" err="1" smtClean="0"/>
              <a:t>en</a:t>
            </a:r>
            <a:r>
              <a:rPr lang="en-US" dirty="0" smtClean="0"/>
              <a:t> </a:t>
            </a:r>
            <a:r>
              <a:rPr lang="en-US" dirty="0" err="1" smtClean="0"/>
              <a:t>animaciones</a:t>
            </a:r>
            <a:endParaRPr lang="en-US" dirty="0"/>
          </a:p>
        </p:txBody>
      </p:sp>
    </p:spTree>
    <p:extLst>
      <p:ext uri="{BB962C8B-B14F-4D97-AF65-F5344CB8AC3E}">
        <p14:creationId xmlns:p14="http://schemas.microsoft.com/office/powerpoint/2010/main" val="293241572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lnSpc>
                <a:spcPct val="150000"/>
              </a:lnSpc>
              <a:spcBef>
                <a:spcPts val="490"/>
              </a:spcBef>
            </a:pPr>
            <a:r>
              <a:rPr lang="en-US" sz="3137" dirty="0" err="1" smtClean="0"/>
              <a:t>Animaciones</a:t>
            </a:r>
            <a:r>
              <a:rPr lang="en-US" sz="3137" dirty="0" smtClean="0"/>
              <a:t> de </a:t>
            </a:r>
            <a:r>
              <a:rPr lang="en-US" sz="3137" dirty="0" err="1" smtClean="0"/>
              <a:t>propiedades</a:t>
            </a:r>
            <a:r>
              <a:rPr lang="en-US" sz="3137" dirty="0" smtClean="0"/>
              <a:t> visuals y de </a:t>
            </a:r>
            <a:r>
              <a:rPr lang="en-US" sz="3137" dirty="0" err="1" smtClean="0"/>
              <a:t>efectos</a:t>
            </a:r>
            <a:r>
              <a:rPr lang="en-US" sz="3137" dirty="0"/>
              <a:t/>
            </a:r>
            <a:br>
              <a:rPr lang="en-US" sz="3137" dirty="0"/>
            </a:br>
            <a:r>
              <a:rPr lang="en-US" sz="1568" b="1" dirty="0" err="1" smtClean="0">
                <a:solidFill>
                  <a:schemeClr val="tx1">
                    <a:lumMod val="75000"/>
                  </a:schemeClr>
                </a:solidFill>
              </a:rPr>
              <a:t>Geometría</a:t>
            </a:r>
            <a:r>
              <a:rPr lang="en-US" sz="1568" dirty="0" smtClean="0">
                <a:solidFill>
                  <a:schemeClr val="tx1">
                    <a:lumMod val="75000"/>
                  </a:schemeClr>
                </a:solidFill>
              </a:rPr>
              <a:t>: </a:t>
            </a:r>
            <a:r>
              <a:rPr lang="en-US" sz="1568" dirty="0" err="1" smtClean="0">
                <a:solidFill>
                  <a:schemeClr val="tx1">
                    <a:lumMod val="75000"/>
                  </a:schemeClr>
                </a:solidFill>
              </a:rPr>
              <a:t>Posición</a:t>
            </a:r>
            <a:r>
              <a:rPr lang="en-US" sz="1568" dirty="0" smtClean="0">
                <a:solidFill>
                  <a:schemeClr val="tx1">
                    <a:lumMod val="75000"/>
                  </a:schemeClr>
                </a:solidFill>
              </a:rPr>
              <a:t>, </a:t>
            </a:r>
            <a:r>
              <a:rPr lang="en-US" sz="1568" dirty="0" err="1" smtClean="0">
                <a:solidFill>
                  <a:schemeClr val="tx1">
                    <a:lumMod val="75000"/>
                  </a:schemeClr>
                </a:solidFill>
              </a:rPr>
              <a:t>Tamaño</a:t>
            </a:r>
            <a:r>
              <a:rPr lang="en-US" sz="1568" dirty="0" smtClean="0">
                <a:solidFill>
                  <a:schemeClr val="tx1">
                    <a:lumMod val="75000"/>
                  </a:schemeClr>
                </a:solidFill>
              </a:rPr>
              <a:t>, </a:t>
            </a:r>
            <a:r>
              <a:rPr lang="en-US" sz="1568" dirty="0" err="1" smtClean="0">
                <a:solidFill>
                  <a:schemeClr val="tx1">
                    <a:lumMod val="75000"/>
                  </a:schemeClr>
                </a:solidFill>
              </a:rPr>
              <a:t>Transformación</a:t>
            </a:r>
            <a:r>
              <a:rPr lang="en-US" sz="1568" dirty="0" smtClean="0">
                <a:solidFill>
                  <a:schemeClr val="tx1">
                    <a:lumMod val="75000"/>
                  </a:schemeClr>
                </a:solidFill>
              </a:rPr>
              <a:t> (</a:t>
            </a:r>
            <a:r>
              <a:rPr lang="en-US" sz="1568" dirty="0" err="1" smtClean="0">
                <a:solidFill>
                  <a:schemeClr val="tx1">
                    <a:lumMod val="75000"/>
                  </a:schemeClr>
                </a:solidFill>
              </a:rPr>
              <a:t>en</a:t>
            </a:r>
            <a:r>
              <a:rPr lang="en-US" sz="1568" dirty="0" smtClean="0">
                <a:solidFill>
                  <a:schemeClr val="tx1">
                    <a:lumMod val="75000"/>
                  </a:schemeClr>
                </a:solidFill>
              </a:rPr>
              <a:t> </a:t>
            </a:r>
            <a:r>
              <a:rPr lang="en-US" sz="1568" dirty="0" err="1" smtClean="0">
                <a:solidFill>
                  <a:schemeClr val="tx1">
                    <a:lumMod val="75000"/>
                  </a:schemeClr>
                </a:solidFill>
              </a:rPr>
              <a:t>espacio</a:t>
            </a:r>
            <a:r>
              <a:rPr lang="en-US" sz="1568" dirty="0" smtClean="0">
                <a:solidFill>
                  <a:schemeClr val="tx1">
                    <a:lumMod val="75000"/>
                  </a:schemeClr>
                </a:solidFill>
              </a:rPr>
              <a:t> 3D), </a:t>
            </a:r>
            <a:r>
              <a:rPr lang="en-US" sz="1568" dirty="0" err="1" smtClean="0">
                <a:solidFill>
                  <a:schemeClr val="tx1">
                    <a:lumMod val="75000"/>
                  </a:schemeClr>
                </a:solidFill>
              </a:rPr>
              <a:t>Orientación</a:t>
            </a:r>
            <a:r>
              <a:rPr lang="en-US" sz="1568" dirty="0" smtClean="0">
                <a:solidFill>
                  <a:schemeClr val="tx1">
                    <a:lumMod val="75000"/>
                  </a:schemeClr>
                </a:solidFill>
              </a:rPr>
              <a:t> </a:t>
            </a:r>
            <a:r>
              <a:rPr lang="en-US" sz="1568" dirty="0">
                <a:solidFill>
                  <a:schemeClr val="tx1">
                    <a:lumMod val="75000"/>
                  </a:schemeClr>
                </a:solidFill>
              </a:rPr>
              <a:t/>
            </a:r>
            <a:br>
              <a:rPr lang="en-US" sz="1568" dirty="0">
                <a:solidFill>
                  <a:schemeClr val="tx1">
                    <a:lumMod val="75000"/>
                  </a:schemeClr>
                </a:solidFill>
              </a:rPr>
            </a:br>
            <a:r>
              <a:rPr lang="en-US" sz="1568" b="1" dirty="0" err="1" smtClean="0">
                <a:solidFill>
                  <a:schemeClr val="tx1">
                    <a:lumMod val="75000"/>
                  </a:schemeClr>
                </a:solidFill>
              </a:rPr>
              <a:t>Apariencia</a:t>
            </a:r>
            <a:r>
              <a:rPr lang="en-US" sz="1568" dirty="0" smtClean="0">
                <a:solidFill>
                  <a:schemeClr val="tx1">
                    <a:lumMod val="75000"/>
                  </a:schemeClr>
                </a:solidFill>
              </a:rPr>
              <a:t>: </a:t>
            </a:r>
            <a:r>
              <a:rPr lang="en-US" sz="1568" dirty="0" err="1" smtClean="0">
                <a:solidFill>
                  <a:schemeClr val="tx1">
                    <a:lumMod val="75000"/>
                  </a:schemeClr>
                </a:solidFill>
              </a:rPr>
              <a:t>Opacidad</a:t>
            </a:r>
            <a:r>
              <a:rPr lang="en-US" sz="1568" dirty="0" smtClean="0">
                <a:solidFill>
                  <a:schemeClr val="tx1">
                    <a:lumMod val="75000"/>
                  </a:schemeClr>
                </a:solidFill>
              </a:rPr>
              <a:t>, </a:t>
            </a:r>
            <a:r>
              <a:rPr lang="en-US" sz="1568" dirty="0" err="1" smtClean="0">
                <a:solidFill>
                  <a:schemeClr val="tx1">
                    <a:lumMod val="75000"/>
                  </a:schemeClr>
                </a:solidFill>
              </a:rPr>
              <a:t>Efectos</a:t>
            </a:r>
            <a:r>
              <a:rPr lang="en-US" sz="1568" dirty="0" smtClean="0">
                <a:solidFill>
                  <a:schemeClr val="tx1">
                    <a:lumMod val="75000"/>
                  </a:schemeClr>
                </a:solidFill>
              </a:rPr>
              <a:t> </a:t>
            </a:r>
            <a:r>
              <a:rPr lang="en-US" sz="1568" dirty="0">
                <a:solidFill>
                  <a:schemeClr val="tx1">
                    <a:lumMod val="75000"/>
                  </a:schemeClr>
                </a:solidFill>
              </a:rPr>
              <a:t>etc.</a:t>
            </a:r>
          </a:p>
          <a:p>
            <a:pPr>
              <a:lnSpc>
                <a:spcPct val="150000"/>
              </a:lnSpc>
              <a:spcBef>
                <a:spcPts val="490"/>
              </a:spcBef>
            </a:pPr>
            <a:r>
              <a:rPr lang="en-US" sz="3137" dirty="0" err="1" smtClean="0"/>
              <a:t>Todas</a:t>
            </a:r>
            <a:r>
              <a:rPr lang="en-US" sz="3137" dirty="0" smtClean="0"/>
              <a:t> </a:t>
            </a:r>
            <a:r>
              <a:rPr lang="en-US" sz="3137" dirty="0" err="1" smtClean="0"/>
              <a:t>las</a:t>
            </a:r>
            <a:r>
              <a:rPr lang="en-US" sz="3137" dirty="0" smtClean="0"/>
              <a:t> </a:t>
            </a:r>
            <a:r>
              <a:rPr lang="en-US" sz="3137" dirty="0" err="1" smtClean="0"/>
              <a:t>animaciones</a:t>
            </a:r>
            <a:r>
              <a:rPr lang="en-US" sz="3137" dirty="0" smtClean="0"/>
              <a:t> </a:t>
            </a:r>
            <a:r>
              <a:rPr lang="en-US" sz="3137" dirty="0" err="1" smtClean="0"/>
              <a:t>corren</a:t>
            </a:r>
            <a:r>
              <a:rPr lang="en-US" sz="3137" dirty="0" smtClean="0"/>
              <a:t> </a:t>
            </a:r>
            <a:r>
              <a:rPr lang="en-US" sz="3137" dirty="0" err="1" smtClean="0"/>
              <a:t>en</a:t>
            </a:r>
            <a:r>
              <a:rPr lang="en-US" sz="3137" dirty="0" smtClean="0"/>
              <a:t> el Compositor </a:t>
            </a:r>
            <a:r>
              <a:rPr lang="en-US" sz="3137" dirty="0"/>
              <a:t>process</a:t>
            </a:r>
          </a:p>
          <a:p>
            <a:pPr>
              <a:lnSpc>
                <a:spcPct val="150000"/>
              </a:lnSpc>
              <a:spcBef>
                <a:spcPts val="490"/>
              </a:spcBef>
            </a:pPr>
            <a:r>
              <a:rPr lang="en-US" sz="3137" dirty="0" smtClean="0"/>
              <a:t>Las </a:t>
            </a:r>
            <a:r>
              <a:rPr lang="en-US" sz="3137" dirty="0" err="1" smtClean="0"/>
              <a:t>animaciones</a:t>
            </a:r>
            <a:r>
              <a:rPr lang="en-US" sz="3137" dirty="0" smtClean="0"/>
              <a:t> </a:t>
            </a:r>
            <a:r>
              <a:rPr lang="en-US" sz="3137" dirty="0" err="1" smtClean="0"/>
              <a:t>interrumpidas</a:t>
            </a:r>
            <a:r>
              <a:rPr lang="en-US" sz="3137" dirty="0" smtClean="0"/>
              <a:t> se </a:t>
            </a:r>
            <a:r>
              <a:rPr lang="en-US" sz="3137" dirty="0" err="1" smtClean="0"/>
              <a:t>reanudan</a:t>
            </a:r>
            <a:r>
              <a:rPr lang="en-US" sz="3137" dirty="0" smtClean="0"/>
              <a:t> sin </a:t>
            </a:r>
            <a:r>
              <a:rPr lang="en-US" sz="3137" dirty="0" err="1" smtClean="0"/>
              <a:t>problemas</a:t>
            </a:r>
            <a:endParaRPr lang="en-US" sz="3137" dirty="0"/>
          </a:p>
          <a:p>
            <a:pPr>
              <a:lnSpc>
                <a:spcPct val="150000"/>
              </a:lnSpc>
              <a:spcBef>
                <a:spcPts val="490"/>
              </a:spcBef>
            </a:pPr>
            <a:r>
              <a:rPr lang="en-US" sz="3137" dirty="0" err="1" smtClean="0"/>
              <a:t>Creación</a:t>
            </a:r>
            <a:r>
              <a:rPr lang="en-US" sz="3137" dirty="0" smtClean="0"/>
              <a:t> y </a:t>
            </a:r>
            <a:r>
              <a:rPr lang="en-US" sz="3137" dirty="0" err="1" smtClean="0"/>
              <a:t>programación</a:t>
            </a:r>
            <a:r>
              <a:rPr lang="en-US" sz="3137" dirty="0" smtClean="0"/>
              <a:t>: </a:t>
            </a:r>
            <a:r>
              <a:rPr lang="en-US" sz="3137" dirty="0" err="1" smtClean="0"/>
              <a:t>rendimiento</a:t>
            </a:r>
            <a:r>
              <a:rPr lang="en-US" sz="3137" dirty="0" smtClean="0"/>
              <a:t> a </a:t>
            </a:r>
            <a:r>
              <a:rPr lang="en-US" sz="3137" dirty="0" err="1" smtClean="0"/>
              <a:t>escala</a:t>
            </a:r>
            <a:endParaRPr lang="en-US" sz="3137" dirty="0"/>
          </a:p>
          <a:p>
            <a:pPr>
              <a:lnSpc>
                <a:spcPct val="150000"/>
              </a:lnSpc>
              <a:spcBef>
                <a:spcPts val="490"/>
              </a:spcBef>
            </a:pPr>
            <a:r>
              <a:rPr lang="en-US" sz="3137" dirty="0" err="1" smtClean="0"/>
              <a:t>Modos</a:t>
            </a:r>
            <a:r>
              <a:rPr lang="en-US" sz="3137" dirty="0" smtClean="0"/>
              <a:t>: </a:t>
            </a:r>
            <a:r>
              <a:rPr lang="en-US" sz="3137" dirty="0" err="1" smtClean="0"/>
              <a:t>Animaciones</a:t>
            </a:r>
            <a:r>
              <a:rPr lang="en-US" sz="3137" dirty="0" smtClean="0"/>
              <a:t> </a:t>
            </a:r>
            <a:r>
              <a:rPr lang="en-US" sz="3137" dirty="0" err="1" smtClean="0"/>
              <a:t>explícitas</a:t>
            </a:r>
            <a:r>
              <a:rPr lang="en-US" sz="3137" dirty="0" smtClean="0"/>
              <a:t> (hoy), </a:t>
            </a:r>
            <a:r>
              <a:rPr lang="en-US" sz="3137" dirty="0" err="1" smtClean="0"/>
              <a:t>animaciones</a:t>
            </a:r>
            <a:r>
              <a:rPr lang="en-US" sz="3137" dirty="0" smtClean="0"/>
              <a:t> </a:t>
            </a:r>
            <a:r>
              <a:rPr lang="en-US" sz="3137" dirty="0" err="1" smtClean="0"/>
              <a:t>implícitas</a:t>
            </a:r>
            <a:r>
              <a:rPr lang="en-US" sz="3137" dirty="0" smtClean="0"/>
              <a:t>  (</a:t>
            </a:r>
            <a:r>
              <a:rPr lang="en-US" sz="3137" dirty="0" smtClean="0"/>
              <a:t>pronto</a:t>
            </a:r>
            <a:r>
              <a:rPr lang="en-US" sz="3137" dirty="0" smtClean="0"/>
              <a:t>)</a:t>
            </a:r>
            <a:endParaRPr lang="en-US" sz="3137" dirty="0"/>
          </a:p>
        </p:txBody>
      </p:sp>
      <p:sp>
        <p:nvSpPr>
          <p:cNvPr id="2" name="Title 1"/>
          <p:cNvSpPr>
            <a:spLocks noGrp="1"/>
          </p:cNvSpPr>
          <p:nvPr>
            <p:ph type="title"/>
          </p:nvPr>
        </p:nvSpPr>
        <p:spPr/>
        <p:txBody>
          <a:bodyPr/>
          <a:lstStyle/>
          <a:p>
            <a:r>
              <a:rPr lang="en-US" dirty="0" smtClean="0"/>
              <a:t>¿</a:t>
            </a:r>
            <a:r>
              <a:rPr lang="en-US" sz="4400" dirty="0" err="1" smtClean="0"/>
              <a:t>Qué</a:t>
            </a:r>
            <a:r>
              <a:rPr lang="en-US" sz="4400" dirty="0" smtClean="0"/>
              <a:t> </a:t>
            </a:r>
            <a:r>
              <a:rPr lang="en-US" sz="4400" dirty="0" err="1" smtClean="0"/>
              <a:t>podemos</a:t>
            </a:r>
            <a:r>
              <a:rPr lang="en-US" sz="4400" dirty="0" smtClean="0"/>
              <a:t> </a:t>
            </a:r>
            <a:r>
              <a:rPr lang="en-US" sz="4400" dirty="0" err="1" smtClean="0"/>
              <a:t>hacer</a:t>
            </a:r>
            <a:r>
              <a:rPr lang="en-US" sz="4400" dirty="0" smtClean="0"/>
              <a:t> con </a:t>
            </a:r>
            <a:r>
              <a:rPr lang="en-US" sz="4400" dirty="0" err="1" smtClean="0"/>
              <a:t>las</a:t>
            </a:r>
            <a:r>
              <a:rPr lang="en-US" sz="4400" dirty="0" smtClean="0"/>
              <a:t> </a:t>
            </a:r>
            <a:r>
              <a:rPr lang="en-US" sz="4400" dirty="0" err="1" smtClean="0"/>
              <a:t>animaciones</a:t>
            </a:r>
            <a:r>
              <a:rPr lang="en-US" sz="4400" dirty="0" smtClean="0"/>
              <a:t>?</a:t>
            </a:r>
            <a:endParaRPr lang="en-US" sz="4400" dirty="0"/>
          </a:p>
        </p:txBody>
      </p:sp>
      <p:grpSp>
        <p:nvGrpSpPr>
          <p:cNvPr id="4" name="Group 3"/>
          <p:cNvGrpSpPr/>
          <p:nvPr/>
        </p:nvGrpSpPr>
        <p:grpSpPr>
          <a:xfrm>
            <a:off x="9828179" y="1425410"/>
            <a:ext cx="2193086" cy="1836482"/>
            <a:chOff x="7603212" y="1358070"/>
            <a:chExt cx="4178300" cy="3498893"/>
          </a:xfrm>
        </p:grpSpPr>
        <p:cxnSp>
          <p:nvCxnSpPr>
            <p:cNvPr id="5" name="Straight Arrow Connector 4"/>
            <p:cNvCxnSpPr/>
            <p:nvPr/>
          </p:nvCxnSpPr>
          <p:spPr>
            <a:xfrm flipV="1">
              <a:off x="8036725" y="1417968"/>
              <a:ext cx="0" cy="297008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p:nvPr/>
          </p:nvCxnSpPr>
          <p:spPr>
            <a:xfrm flipV="1">
              <a:off x="7893492" y="4258566"/>
              <a:ext cx="3505200"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 name="Curved Connector 6"/>
            <p:cNvCxnSpPr/>
            <p:nvPr/>
          </p:nvCxnSpPr>
          <p:spPr>
            <a:xfrm rot="5400000" flipH="1" flipV="1">
              <a:off x="8411422" y="1957670"/>
              <a:ext cx="2035056" cy="1849426"/>
            </a:xfrm>
            <a:prstGeom prst="curvedConnector3">
              <a:avLst/>
            </a:prstGeom>
            <a:ln cap="rnd">
              <a:solidFill>
                <a:srgbClr val="FF8C00"/>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877913" y="4214923"/>
              <a:ext cx="903599" cy="642040"/>
            </a:xfrm>
            <a:prstGeom prst="rect">
              <a:avLst/>
            </a:prstGeom>
            <a:noFill/>
          </p:spPr>
          <p:txBody>
            <a:bodyPr wrap="none" lIns="134464" tIns="107571" rIns="134464" bIns="107571" rtlCol="0">
              <a:spAutoFit/>
            </a:bodyPr>
            <a:lstStyle/>
            <a:p>
              <a:pPr>
                <a:lnSpc>
                  <a:spcPct val="90000"/>
                </a:lnSpc>
                <a:spcBef>
                  <a:spcPts val="588"/>
                </a:spcBef>
              </a:pPr>
              <a:r>
                <a:rPr lang="en-US" sz="882" dirty="0">
                  <a:solidFill>
                    <a:srgbClr val="7030A0"/>
                  </a:solidFill>
                </a:rPr>
                <a:t>time</a:t>
              </a:r>
            </a:p>
          </p:txBody>
        </p:sp>
        <p:sp>
          <p:nvSpPr>
            <p:cNvPr id="9" name="TextBox 8"/>
            <p:cNvSpPr txBox="1"/>
            <p:nvPr/>
          </p:nvSpPr>
          <p:spPr>
            <a:xfrm rot="16200000">
              <a:off x="7433510" y="1527772"/>
              <a:ext cx="981444" cy="642040"/>
            </a:xfrm>
            <a:prstGeom prst="rect">
              <a:avLst/>
            </a:prstGeom>
            <a:noFill/>
          </p:spPr>
          <p:txBody>
            <a:bodyPr wrap="none" lIns="134464" tIns="107571" rIns="134464" bIns="107571" rtlCol="0">
              <a:spAutoFit/>
            </a:bodyPr>
            <a:lstStyle/>
            <a:p>
              <a:pPr>
                <a:lnSpc>
                  <a:spcPct val="90000"/>
                </a:lnSpc>
                <a:spcBef>
                  <a:spcPts val="588"/>
                </a:spcBef>
              </a:pPr>
              <a:r>
                <a:rPr lang="en-US" sz="882" dirty="0">
                  <a:solidFill>
                    <a:srgbClr val="7030A0"/>
                  </a:solidFill>
                </a:rPr>
                <a:t>value</a:t>
              </a:r>
            </a:p>
          </p:txBody>
        </p:sp>
      </p:grpSp>
    </p:spTree>
    <p:extLst>
      <p:ext uri="{BB962C8B-B14F-4D97-AF65-F5344CB8AC3E}">
        <p14:creationId xmlns:p14="http://schemas.microsoft.com/office/powerpoint/2010/main" val="1472568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570756"/>
          </a:xfrm>
        </p:spPr>
        <p:txBody>
          <a:bodyPr/>
          <a:lstStyle/>
          <a:p>
            <a:pPr marL="728314" indent="-728314">
              <a:lnSpc>
                <a:spcPct val="130000"/>
              </a:lnSpc>
              <a:buFont typeface="+mj-lt"/>
              <a:buAutoNum type="arabicPeriod"/>
            </a:pPr>
            <a:r>
              <a:rPr lang="en-US" sz="3600" dirty="0" err="1" smtClean="0"/>
              <a:t>Keyframe</a:t>
            </a:r>
            <a:r>
              <a:rPr lang="en-US" sz="3600" dirty="0" smtClean="0"/>
              <a:t/>
            </a:r>
            <a:br>
              <a:rPr lang="en-US" sz="3600" dirty="0" smtClean="0"/>
            </a:br>
            <a:r>
              <a:rPr lang="en-US" sz="2000" dirty="0" err="1" smtClean="0"/>
              <a:t>Animaciones</a:t>
            </a:r>
            <a:r>
              <a:rPr lang="en-US" sz="2000" dirty="0" smtClean="0"/>
              <a:t> </a:t>
            </a:r>
            <a:r>
              <a:rPr lang="en-US" sz="2000" dirty="0" err="1" smtClean="0"/>
              <a:t>como</a:t>
            </a:r>
            <a:r>
              <a:rPr lang="en-US" sz="2000" dirty="0" smtClean="0"/>
              <a:t> </a:t>
            </a:r>
            <a:r>
              <a:rPr lang="en-US" sz="2000" dirty="0" err="1" smtClean="0"/>
              <a:t>una</a:t>
            </a:r>
            <a:r>
              <a:rPr lang="en-US" sz="2000" dirty="0" smtClean="0"/>
              <a:t> </a:t>
            </a:r>
            <a:r>
              <a:rPr lang="en-US" sz="2000" dirty="0" err="1" smtClean="0"/>
              <a:t>función</a:t>
            </a:r>
            <a:r>
              <a:rPr lang="en-US" sz="2000" dirty="0" smtClean="0"/>
              <a:t> de </a:t>
            </a:r>
            <a:r>
              <a:rPr lang="en-US" sz="2000" dirty="0" err="1" smtClean="0"/>
              <a:t>tiempo</a:t>
            </a:r>
            <a:r>
              <a:rPr lang="en-US" sz="2000" dirty="0" smtClean="0"/>
              <a:t> </a:t>
            </a:r>
            <a:r>
              <a:rPr lang="en-US" sz="2000" dirty="0" err="1" smtClean="0"/>
              <a:t>definidas</a:t>
            </a:r>
            <a:r>
              <a:rPr lang="en-US" sz="2000" dirty="0" smtClean="0"/>
              <a:t> </a:t>
            </a:r>
            <a:r>
              <a:rPr lang="en-US" sz="2000" dirty="0" err="1" smtClean="0"/>
              <a:t>por</a:t>
            </a:r>
            <a:r>
              <a:rPr lang="en-US" sz="2000" dirty="0" smtClean="0"/>
              <a:t> key </a:t>
            </a:r>
            <a:r>
              <a:rPr lang="en-US" sz="2000" dirty="0"/>
              <a:t>frames.</a:t>
            </a:r>
            <a:br>
              <a:rPr lang="en-US" sz="2000" dirty="0"/>
            </a:br>
            <a:r>
              <a:rPr lang="en-US" sz="2000" dirty="0" err="1" smtClean="0"/>
              <a:t>Controla</a:t>
            </a:r>
            <a:r>
              <a:rPr lang="en-US" sz="2000" dirty="0" smtClean="0"/>
              <a:t> la </a:t>
            </a:r>
            <a:r>
              <a:rPr lang="en-US" sz="2000" dirty="0" err="1" smtClean="0"/>
              <a:t>aceleración</a:t>
            </a:r>
            <a:r>
              <a:rPr lang="en-US" sz="2000" dirty="0" smtClean="0"/>
              <a:t> </a:t>
            </a:r>
            <a:r>
              <a:rPr lang="en-US" sz="2000" dirty="0" err="1" smtClean="0"/>
              <a:t>usando</a:t>
            </a:r>
            <a:r>
              <a:rPr lang="en-US" sz="2000" dirty="0" smtClean="0"/>
              <a:t> </a:t>
            </a:r>
            <a:r>
              <a:rPr lang="en-US" sz="2000" dirty="0" err="1" smtClean="0"/>
              <a:t>funciones</a:t>
            </a:r>
            <a:r>
              <a:rPr lang="en-US" sz="2000" dirty="0" smtClean="0"/>
              <a:t> easing: </a:t>
            </a:r>
            <a:r>
              <a:rPr lang="en-US" sz="2000" dirty="0"/>
              <a:t>Linear, Cubic Bezier.</a:t>
            </a:r>
            <a:br>
              <a:rPr lang="en-US" sz="2000" dirty="0"/>
            </a:br>
            <a:r>
              <a:rPr lang="en-US" sz="2000" dirty="0" err="1" smtClean="0"/>
              <a:t>Soporta</a:t>
            </a:r>
            <a:r>
              <a:rPr lang="en-US" sz="2000" dirty="0" smtClean="0"/>
              <a:t> </a:t>
            </a:r>
            <a:r>
              <a:rPr lang="en-US" sz="2000" dirty="0" err="1" smtClean="0"/>
              <a:t>varios</a:t>
            </a:r>
            <a:r>
              <a:rPr lang="en-US" sz="2000" dirty="0" smtClean="0"/>
              <a:t> </a:t>
            </a:r>
            <a:r>
              <a:rPr lang="en-US" sz="2000" dirty="0" err="1" smtClean="0"/>
              <a:t>tipos</a:t>
            </a:r>
            <a:r>
              <a:rPr lang="en-US" sz="2000" dirty="0" smtClean="0"/>
              <a:t> de </a:t>
            </a:r>
            <a:r>
              <a:rPr lang="en-US" sz="2000" dirty="0" err="1" smtClean="0"/>
              <a:t>propiedades</a:t>
            </a:r>
            <a:r>
              <a:rPr lang="en-US" sz="2000" dirty="0"/>
              <a:t>: Scalar, Vector2/3/4, Quaternion </a:t>
            </a:r>
            <a:r>
              <a:rPr lang="en-US" sz="2000" dirty="0" smtClean="0"/>
              <a:t>(</a:t>
            </a:r>
            <a:r>
              <a:rPr lang="en-US" sz="2000" dirty="0" err="1" smtClean="0"/>
              <a:t>En</a:t>
            </a:r>
            <a:r>
              <a:rPr lang="en-US" sz="2000" dirty="0" smtClean="0"/>
              <a:t> el </a:t>
            </a:r>
            <a:r>
              <a:rPr lang="en-US" sz="2000" dirty="0" err="1" smtClean="0"/>
              <a:t>futuro</a:t>
            </a:r>
            <a:r>
              <a:rPr lang="en-US" sz="2000" dirty="0" smtClean="0"/>
              <a:t>). </a:t>
            </a:r>
            <a:r>
              <a:rPr lang="en-US" sz="2000" dirty="0"/>
              <a:t/>
            </a:r>
            <a:br>
              <a:rPr lang="en-US" sz="2000" dirty="0"/>
            </a:br>
            <a:endParaRPr lang="en-US" sz="2000" dirty="0"/>
          </a:p>
          <a:p>
            <a:pPr marL="728314" indent="-728314">
              <a:lnSpc>
                <a:spcPct val="130000"/>
              </a:lnSpc>
              <a:buFont typeface="+mj-lt"/>
              <a:buAutoNum type="arabicPeriod"/>
            </a:pPr>
            <a:r>
              <a:rPr lang="en-US" sz="3600" dirty="0" smtClean="0"/>
              <a:t>Expression</a:t>
            </a:r>
            <a:r>
              <a:rPr lang="en-US" sz="3600" dirty="0" smtClean="0"/>
              <a:t/>
            </a:r>
            <a:br>
              <a:rPr lang="en-US" sz="3600" dirty="0" smtClean="0"/>
            </a:br>
            <a:r>
              <a:rPr lang="en-US" sz="2000" dirty="0" err="1" smtClean="0"/>
              <a:t>Animaciones</a:t>
            </a:r>
            <a:r>
              <a:rPr lang="en-US" sz="2000" dirty="0" smtClean="0"/>
              <a:t> </a:t>
            </a:r>
            <a:r>
              <a:rPr lang="en-US" sz="2000" dirty="0" err="1" smtClean="0"/>
              <a:t>como</a:t>
            </a:r>
            <a:r>
              <a:rPr lang="en-US" sz="2000" dirty="0" smtClean="0"/>
              <a:t> </a:t>
            </a:r>
            <a:r>
              <a:rPr lang="en-US" sz="2000" dirty="0" err="1" smtClean="0"/>
              <a:t>una</a:t>
            </a:r>
            <a:r>
              <a:rPr lang="en-US" sz="2000" dirty="0" smtClean="0"/>
              <a:t> </a:t>
            </a:r>
            <a:r>
              <a:rPr lang="en-US" sz="2000" dirty="0" err="1" smtClean="0"/>
              <a:t>función</a:t>
            </a:r>
            <a:r>
              <a:rPr lang="en-US" sz="2000" dirty="0" smtClean="0"/>
              <a:t> </a:t>
            </a:r>
            <a:r>
              <a:rPr lang="en-US" sz="2000" dirty="0" err="1" smtClean="0"/>
              <a:t>matemática</a:t>
            </a:r>
            <a:r>
              <a:rPr lang="en-US" sz="2000" dirty="0" smtClean="0"/>
              <a:t> dada </a:t>
            </a:r>
            <a:r>
              <a:rPr lang="en-US" sz="2000" dirty="0" err="1" smtClean="0"/>
              <a:t>por</a:t>
            </a:r>
            <a:r>
              <a:rPr lang="en-US" sz="2000" dirty="0" smtClean="0"/>
              <a:t> </a:t>
            </a:r>
            <a:r>
              <a:rPr lang="en-US" sz="2000" dirty="0" err="1" smtClean="0"/>
              <a:t>una</a:t>
            </a:r>
            <a:r>
              <a:rPr lang="en-US" sz="2000" dirty="0" smtClean="0"/>
              <a:t> </a:t>
            </a:r>
            <a:r>
              <a:rPr lang="en-US" sz="2000" dirty="0" err="1" smtClean="0"/>
              <a:t>expresión</a:t>
            </a:r>
            <a:r>
              <a:rPr lang="en-US" sz="2000" dirty="0" smtClean="0"/>
              <a:t>.</a:t>
            </a:r>
            <a:r>
              <a:rPr lang="en-US" sz="2000" dirty="0"/>
              <a:t/>
            </a:r>
            <a:br>
              <a:rPr lang="en-US" sz="2000" dirty="0"/>
            </a:br>
            <a:r>
              <a:rPr lang="en-US" sz="2000" dirty="0" err="1" smtClean="0"/>
              <a:t>Permite</a:t>
            </a:r>
            <a:r>
              <a:rPr lang="en-US" sz="2000" dirty="0" smtClean="0"/>
              <a:t> </a:t>
            </a:r>
            <a:r>
              <a:rPr lang="en-US" sz="2000" dirty="0" err="1" smtClean="0"/>
              <a:t>crear</a:t>
            </a:r>
            <a:r>
              <a:rPr lang="en-US" sz="2000" dirty="0" smtClean="0"/>
              <a:t> con </a:t>
            </a:r>
            <a:r>
              <a:rPr lang="en-US" sz="2000" dirty="0" err="1" smtClean="0"/>
              <a:t>facilidad</a:t>
            </a:r>
            <a:r>
              <a:rPr lang="en-US" sz="2000" dirty="0" smtClean="0"/>
              <a:t> </a:t>
            </a:r>
            <a:r>
              <a:rPr lang="en-US" sz="2000" dirty="0" err="1" smtClean="0"/>
              <a:t>experiencias</a:t>
            </a:r>
            <a:r>
              <a:rPr lang="en-US" sz="2000" dirty="0" smtClean="0"/>
              <a:t> de </a:t>
            </a:r>
            <a:r>
              <a:rPr lang="en-US" sz="2000" dirty="0" err="1" smtClean="0"/>
              <a:t>usuario</a:t>
            </a:r>
            <a:r>
              <a:rPr lang="en-US" sz="2000" dirty="0" smtClean="0"/>
              <a:t> </a:t>
            </a:r>
            <a:r>
              <a:rPr lang="en-US" sz="2000" dirty="0" err="1" smtClean="0"/>
              <a:t>complejas</a:t>
            </a:r>
            <a:r>
              <a:rPr lang="en-US" sz="2000" dirty="0" smtClean="0"/>
              <a:t>:: </a:t>
            </a:r>
            <a:r>
              <a:rPr lang="en-US" sz="2000" dirty="0" err="1" smtClean="0"/>
              <a:t>Cabeceras</a:t>
            </a:r>
            <a:r>
              <a:rPr lang="en-US" sz="2000" dirty="0" smtClean="0"/>
              <a:t> </a:t>
            </a:r>
            <a:r>
              <a:rPr lang="en-US" sz="2000" dirty="0" err="1" smtClean="0"/>
              <a:t>fijas</a:t>
            </a:r>
            <a:r>
              <a:rPr lang="en-US" sz="2000" dirty="0" smtClean="0"/>
              <a:t>, </a:t>
            </a:r>
            <a:r>
              <a:rPr lang="en-US" sz="2000" dirty="0"/>
              <a:t>Parallax, </a:t>
            </a:r>
            <a:r>
              <a:rPr lang="en-US" sz="2000" dirty="0" err="1" smtClean="0"/>
              <a:t>Indicadores</a:t>
            </a:r>
            <a:r>
              <a:rPr lang="en-US" sz="2000" dirty="0" smtClean="0"/>
              <a:t> de Scroll …</a:t>
            </a:r>
            <a:r>
              <a:rPr lang="en-US" sz="2000" dirty="0"/>
              <a:t/>
            </a:r>
            <a:br>
              <a:rPr lang="en-US" sz="2000" dirty="0"/>
            </a:br>
            <a:r>
              <a:rPr lang="en-US" sz="2000" dirty="0"/>
              <a:t>Built-in functions: Abs, Clamp, Max, Min, Mod, Scale, Transform, Vector*, Matrix*  </a:t>
            </a:r>
            <a:br>
              <a:rPr lang="en-US" sz="2000" dirty="0"/>
            </a:br>
            <a:r>
              <a:rPr lang="en-US" sz="2000" dirty="0" err="1" smtClean="0"/>
              <a:t>E.j</a:t>
            </a:r>
            <a:r>
              <a:rPr lang="en-US" sz="2000" dirty="0" smtClean="0"/>
              <a:t>. </a:t>
            </a:r>
            <a:r>
              <a:rPr lang="en-US" sz="1600" dirty="0" err="1">
                <a:solidFill>
                  <a:srgbClr val="000000"/>
                </a:solidFill>
                <a:latin typeface="Consolas" panose="020B0609020204030204" pitchFamily="49" charset="0"/>
                <a:ea typeface="Calibri" panose="020F0502020204030204" pitchFamily="34" charset="0"/>
              </a:rPr>
              <a:t>animation.Expression</a:t>
            </a:r>
            <a:r>
              <a:rPr lang="en-US" sz="1600" dirty="0">
                <a:solidFill>
                  <a:srgbClr val="000000"/>
                </a:solidFill>
                <a:latin typeface="Consolas" panose="020B0609020204030204" pitchFamily="49" charset="0"/>
                <a:ea typeface="Calibri" panose="020F0502020204030204" pitchFamily="34" charset="0"/>
              </a:rPr>
              <a:t> = </a:t>
            </a:r>
            <a:r>
              <a:rPr lang="en-US" sz="1600" dirty="0">
                <a:solidFill>
                  <a:srgbClr val="A31515"/>
                </a:solidFill>
                <a:latin typeface="Consolas" panose="020B0609020204030204" pitchFamily="49" charset="0"/>
                <a:ea typeface="Calibri" panose="020F0502020204030204" pitchFamily="34" charset="0"/>
              </a:rPr>
              <a:t>"</a:t>
            </a:r>
            <a:r>
              <a:rPr lang="en-US" sz="1600" dirty="0" err="1">
                <a:solidFill>
                  <a:srgbClr val="A31515"/>
                </a:solidFill>
                <a:latin typeface="Consolas" panose="020B0609020204030204" pitchFamily="49" charset="0"/>
                <a:ea typeface="Calibri" panose="020F0502020204030204" pitchFamily="34" charset="0"/>
              </a:rPr>
              <a:t>foreground.Offset</a:t>
            </a:r>
            <a:r>
              <a:rPr lang="en-US" sz="1600" dirty="0">
                <a:solidFill>
                  <a:srgbClr val="A31515"/>
                </a:solidFill>
                <a:latin typeface="Consolas" panose="020B0609020204030204" pitchFamily="49" charset="0"/>
                <a:ea typeface="Calibri" panose="020F0502020204030204" pitchFamily="34" charset="0"/>
              </a:rPr>
              <a:t> * (</a:t>
            </a:r>
            <a:r>
              <a:rPr lang="en-US" sz="1600" dirty="0" err="1">
                <a:solidFill>
                  <a:srgbClr val="A31515"/>
                </a:solidFill>
                <a:latin typeface="Consolas" panose="020B0609020204030204" pitchFamily="49" charset="0"/>
                <a:ea typeface="Calibri" panose="020F0502020204030204" pitchFamily="34" charset="0"/>
              </a:rPr>
              <a:t>foreground.Size</a:t>
            </a:r>
            <a:r>
              <a:rPr lang="en-US" sz="1600" dirty="0">
                <a:solidFill>
                  <a:srgbClr val="A31515"/>
                </a:solidFill>
                <a:latin typeface="Consolas" panose="020B0609020204030204" pitchFamily="49" charset="0"/>
                <a:ea typeface="Calibri" panose="020F0502020204030204" pitchFamily="34" charset="0"/>
              </a:rPr>
              <a:t> / </a:t>
            </a:r>
            <a:r>
              <a:rPr lang="en-US" sz="1600" dirty="0" err="1">
                <a:solidFill>
                  <a:srgbClr val="A31515"/>
                </a:solidFill>
                <a:latin typeface="Consolas" panose="020B0609020204030204" pitchFamily="49" charset="0"/>
                <a:ea typeface="Calibri" panose="020F0502020204030204" pitchFamily="34" charset="0"/>
              </a:rPr>
              <a:t>background.Size</a:t>
            </a:r>
            <a:r>
              <a:rPr lang="en-US" sz="1600" dirty="0">
                <a:solidFill>
                  <a:srgbClr val="A31515"/>
                </a:solidFill>
                <a:latin typeface="Consolas" panose="020B0609020204030204" pitchFamily="49" charset="0"/>
                <a:ea typeface="Calibri" panose="020F0502020204030204" pitchFamily="34" charset="0"/>
              </a:rPr>
              <a:t>)"</a:t>
            </a:r>
            <a:r>
              <a:rPr lang="en-US" sz="1600" dirty="0">
                <a:solidFill>
                  <a:srgbClr val="000000"/>
                </a:solidFill>
                <a:latin typeface="Consolas" panose="020B0609020204030204" pitchFamily="49" charset="0"/>
                <a:ea typeface="Calibri" panose="020F0502020204030204" pitchFamily="34" charset="0"/>
              </a:rPr>
              <a:t>;</a:t>
            </a:r>
            <a:endParaRPr lang="en-US" sz="2000" dirty="0"/>
          </a:p>
        </p:txBody>
      </p:sp>
      <p:sp>
        <p:nvSpPr>
          <p:cNvPr id="3" name="Title 2"/>
          <p:cNvSpPr>
            <a:spLocks noGrp="1"/>
          </p:cNvSpPr>
          <p:nvPr>
            <p:ph type="title"/>
          </p:nvPr>
        </p:nvSpPr>
        <p:spPr/>
        <p:txBody>
          <a:bodyPr/>
          <a:lstStyle/>
          <a:p>
            <a:r>
              <a:rPr lang="en-US" dirty="0" err="1" smtClean="0"/>
              <a:t>Animaciones</a:t>
            </a:r>
            <a:r>
              <a:rPr lang="en-US" dirty="0" smtClean="0"/>
              <a:t> </a:t>
            </a:r>
            <a:r>
              <a:rPr lang="en-US" dirty="0" err="1" smtClean="0"/>
              <a:t>explícitas</a:t>
            </a:r>
            <a:endParaRPr lang="en-US" dirty="0"/>
          </a:p>
        </p:txBody>
      </p:sp>
    </p:spTree>
    <p:extLst>
      <p:ext uri="{BB962C8B-B14F-4D97-AF65-F5344CB8AC3E}">
        <p14:creationId xmlns:p14="http://schemas.microsoft.com/office/powerpoint/2010/main" val="295449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600" dirty="0" err="1" smtClean="0"/>
              <a:t>Novedades</a:t>
            </a:r>
            <a:r>
              <a:rPr lang="en-US" sz="3600" dirty="0" smtClean="0"/>
              <a:t> </a:t>
            </a:r>
            <a:r>
              <a:rPr lang="en-US" sz="3600" dirty="0" err="1" smtClean="0"/>
              <a:t>en</a:t>
            </a:r>
            <a:r>
              <a:rPr lang="en-US" sz="3600" dirty="0" smtClean="0"/>
              <a:t> Bindings</a:t>
            </a:r>
            <a:endParaRPr lang="en-US" sz="3600" dirty="0"/>
          </a:p>
          <a:p>
            <a:pPr lvl="1"/>
            <a:r>
              <a:rPr lang="en-US" sz="2000" dirty="0" smtClean="0"/>
              <a:t>X:Bind</a:t>
            </a:r>
          </a:p>
          <a:p>
            <a:pPr lvl="1"/>
            <a:r>
              <a:rPr lang="en-US" sz="2000" dirty="0" smtClean="0"/>
              <a:t>X:Phase</a:t>
            </a:r>
          </a:p>
          <a:p>
            <a:pPr lvl="1"/>
            <a:r>
              <a:rPr lang="en-US" sz="2000" dirty="0" smtClean="0"/>
              <a:t>Binding Events</a:t>
            </a:r>
            <a:endParaRPr lang="en-US" sz="3600" dirty="0" smtClean="0"/>
          </a:p>
          <a:p>
            <a:r>
              <a:rPr lang="en-US" sz="3600" dirty="0" err="1" smtClean="0"/>
              <a:t>Novedades</a:t>
            </a:r>
            <a:r>
              <a:rPr lang="en-US" sz="3600" dirty="0" smtClean="0"/>
              <a:t> </a:t>
            </a:r>
            <a:r>
              <a:rPr lang="en-US" sz="3600" dirty="0" err="1" smtClean="0"/>
              <a:t>en</a:t>
            </a:r>
            <a:r>
              <a:rPr lang="en-US" sz="3600" dirty="0" smtClean="0"/>
              <a:t> XAML</a:t>
            </a:r>
          </a:p>
          <a:p>
            <a:pPr lvl="1"/>
            <a:r>
              <a:rPr lang="en-US" sz="2000" dirty="0" err="1" smtClean="0"/>
              <a:t>Efectos</a:t>
            </a:r>
            <a:endParaRPr lang="en-US" sz="2000" dirty="0" smtClean="0"/>
          </a:p>
          <a:p>
            <a:pPr lvl="1"/>
            <a:r>
              <a:rPr lang="en-US" sz="2000" dirty="0" err="1" smtClean="0"/>
              <a:t>Animaciones</a:t>
            </a:r>
            <a:endParaRPr lang="en-US" sz="2000" dirty="0" smtClean="0"/>
          </a:p>
          <a:p>
            <a:pPr lvl="1"/>
            <a:r>
              <a:rPr lang="en-US" sz="2000" dirty="0" smtClean="0"/>
              <a:t>DirectX Interop</a:t>
            </a:r>
            <a:endParaRPr lang="en-US" sz="3600" dirty="0" smtClean="0"/>
          </a:p>
          <a:p>
            <a:r>
              <a:rPr lang="en-US" sz="3600" dirty="0" err="1" smtClean="0"/>
              <a:t>Herramientas</a:t>
            </a:r>
            <a:endParaRPr lang="en-US" sz="3600" dirty="0" smtClean="0"/>
          </a:p>
        </p:txBody>
      </p:sp>
      <p:pic>
        <p:nvPicPr>
          <p:cNvPr id="3" name="Picture 4"/>
          <p:cNvPicPr>
            <a:picLocks noChangeAspect="1"/>
          </p:cNvPicPr>
          <p:nvPr/>
        </p:nvPicPr>
        <p:blipFill>
          <a:blip r:embed="rId2"/>
          <a:stretch>
            <a:fillRect/>
          </a:stretch>
        </p:blipFill>
        <p:spPr>
          <a:xfrm>
            <a:off x="6161874" y="4202516"/>
            <a:ext cx="5877169" cy="2737587"/>
          </a:xfrm>
          <a:prstGeom prst="rect">
            <a:avLst/>
          </a:prstGeom>
        </p:spPr>
      </p:pic>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Animaciones</a:t>
            </a:r>
            <a:endParaRPr lang="en-US" dirty="0"/>
          </a:p>
        </p:txBody>
      </p:sp>
    </p:spTree>
    <p:extLst>
      <p:ext uri="{BB962C8B-B14F-4D97-AF65-F5344CB8AC3E}">
        <p14:creationId xmlns:p14="http://schemas.microsoft.com/office/powerpoint/2010/main" val="408762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Herramientas</a:t>
            </a:r>
            <a:endParaRPr lang="en-US" dirty="0"/>
          </a:p>
        </p:txBody>
      </p:sp>
    </p:spTree>
    <p:extLst>
      <p:ext uri="{BB962C8B-B14F-4D97-AF65-F5344CB8AC3E}">
        <p14:creationId xmlns:p14="http://schemas.microsoft.com/office/powerpoint/2010/main" val="63732599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a:t>
            </a:r>
            <a:br>
              <a:rPr lang="en-US" dirty="0" smtClean="0"/>
            </a:br>
            <a:r>
              <a:rPr lang="en-US" sz="3137" dirty="0" err="1" smtClean="0">
                <a:gradFill>
                  <a:gsLst>
                    <a:gs pos="1250">
                      <a:srgbClr val="404040"/>
                    </a:gs>
                    <a:gs pos="100000">
                      <a:srgbClr val="404040"/>
                    </a:gs>
                  </a:gsLst>
                  <a:lin ang="5400000" scaled="0"/>
                </a:gradFill>
              </a:rPr>
              <a:t>Nuevos</a:t>
            </a:r>
            <a:r>
              <a:rPr lang="en-US" sz="3137" dirty="0" smtClean="0">
                <a:gradFill>
                  <a:gsLst>
                    <a:gs pos="1250">
                      <a:srgbClr val="404040"/>
                    </a:gs>
                    <a:gs pos="100000">
                      <a:srgbClr val="404040"/>
                    </a:gs>
                  </a:gsLst>
                  <a:lin ang="5400000" scaled="0"/>
                </a:gradFill>
              </a:rPr>
              <a:t> </a:t>
            </a:r>
            <a:r>
              <a:rPr lang="en-US" sz="3137" dirty="0" err="1" smtClean="0">
                <a:gradFill>
                  <a:gsLst>
                    <a:gs pos="1250">
                      <a:srgbClr val="404040"/>
                    </a:gs>
                    <a:gs pos="100000">
                      <a:srgbClr val="404040"/>
                    </a:gs>
                  </a:gsLst>
                  <a:lin ang="5400000" scaled="0"/>
                </a:gradFill>
              </a:rPr>
              <a:t>modos</a:t>
            </a:r>
            <a:r>
              <a:rPr lang="en-US" sz="3137" dirty="0" smtClean="0">
                <a:gradFill>
                  <a:gsLst>
                    <a:gs pos="1250">
                      <a:srgbClr val="404040"/>
                    </a:gs>
                    <a:gs pos="100000">
                      <a:srgbClr val="404040"/>
                    </a:gs>
                  </a:gsLst>
                  <a:lin ang="5400000" scaled="0"/>
                </a:gradFill>
              </a:rPr>
              <a:t> </a:t>
            </a:r>
            <a:r>
              <a:rPr lang="en-US" sz="3137" dirty="0" err="1" smtClean="0">
                <a:gradFill>
                  <a:gsLst>
                    <a:gs pos="1250">
                      <a:srgbClr val="404040"/>
                    </a:gs>
                    <a:gs pos="100000">
                      <a:srgbClr val="404040"/>
                    </a:gs>
                  </a:gsLst>
                  <a:lin ang="5400000" scaled="0"/>
                </a:gradFill>
              </a:rPr>
              <a:t>diseño</a:t>
            </a:r>
            <a:r>
              <a:rPr lang="en-US" sz="3137" dirty="0" smtClean="0">
                <a:gradFill>
                  <a:gsLst>
                    <a:gs pos="1250">
                      <a:srgbClr val="404040"/>
                    </a:gs>
                    <a:gs pos="100000">
                      <a:srgbClr val="404040"/>
                    </a:gs>
                  </a:gsLst>
                  <a:lin ang="5400000" scaled="0"/>
                </a:gradFill>
              </a:rPr>
              <a:t>, </a:t>
            </a:r>
            <a:r>
              <a:rPr lang="en-US" sz="3137" dirty="0">
                <a:gradFill>
                  <a:gsLst>
                    <a:gs pos="1250">
                      <a:srgbClr val="404040"/>
                    </a:gs>
                    <a:gs pos="100000">
                      <a:srgbClr val="404040"/>
                    </a:gs>
                  </a:gsLst>
                  <a:lin ang="5400000" scaled="0"/>
                </a:gradFill>
              </a:rPr>
              <a:t>performance instrumentation timeline </a:t>
            </a:r>
            <a:r>
              <a:rPr lang="en-US" sz="3137" dirty="0" smtClean="0">
                <a:gradFill>
                  <a:gsLst>
                    <a:gs pos="1250">
                      <a:srgbClr val="404040"/>
                    </a:gs>
                    <a:gs pos="100000">
                      <a:srgbClr val="404040"/>
                    </a:gs>
                  </a:gsLst>
                  <a:lin ang="5400000" scaled="0"/>
                </a:gradFill>
              </a:rPr>
              <a:t/>
            </a:r>
            <a:br>
              <a:rPr lang="en-US" sz="3137" dirty="0" smtClean="0">
                <a:gradFill>
                  <a:gsLst>
                    <a:gs pos="1250">
                      <a:srgbClr val="404040"/>
                    </a:gs>
                    <a:gs pos="100000">
                      <a:srgbClr val="404040"/>
                    </a:gs>
                  </a:gsLst>
                  <a:lin ang="5400000" scaled="0"/>
                </a:gradFill>
              </a:rPr>
            </a:br>
            <a:r>
              <a:rPr lang="en-US" sz="3137" dirty="0" smtClean="0">
                <a:gradFill>
                  <a:gsLst>
                    <a:gs pos="1250">
                      <a:srgbClr val="404040"/>
                    </a:gs>
                    <a:gs pos="100000">
                      <a:srgbClr val="404040"/>
                    </a:gs>
                  </a:gsLst>
                  <a:lin ang="5400000" scaled="0"/>
                </a:gradFill>
              </a:rPr>
              <a:t>tool y mucho </a:t>
            </a:r>
            <a:r>
              <a:rPr lang="en-US" sz="3137" dirty="0" err="1" smtClean="0">
                <a:gradFill>
                  <a:gsLst>
                    <a:gs pos="1250">
                      <a:srgbClr val="404040"/>
                    </a:gs>
                    <a:gs pos="100000">
                      <a:srgbClr val="404040"/>
                    </a:gs>
                  </a:gsLst>
                  <a:lin ang="5400000" scaled="0"/>
                </a:gradFill>
              </a:rPr>
              <a:t>más</a:t>
            </a:r>
            <a:r>
              <a:rPr lang="en-US" sz="3137" dirty="0" smtClean="0">
                <a:gradFill>
                  <a:gsLst>
                    <a:gs pos="1250">
                      <a:srgbClr val="404040"/>
                    </a:gs>
                    <a:gs pos="100000">
                      <a:srgbClr val="404040"/>
                    </a:gs>
                  </a:gsLst>
                  <a:lin ang="5400000" scaled="0"/>
                </a:gradFill>
              </a:rPr>
              <a:t>…</a:t>
            </a:r>
            <a:endParaRPr lang="en-US" dirty="0"/>
          </a:p>
        </p:txBody>
      </p:sp>
      <p:pic>
        <p:nvPicPr>
          <p:cNvPr id="5" name="Picture 4"/>
          <p:cNvPicPr>
            <a:picLocks noChangeAspect="1"/>
          </p:cNvPicPr>
          <p:nvPr/>
        </p:nvPicPr>
        <p:blipFill>
          <a:blip r:embed="rId3"/>
          <a:stretch>
            <a:fillRect/>
          </a:stretch>
        </p:blipFill>
        <p:spPr>
          <a:xfrm>
            <a:off x="418643" y="1980822"/>
            <a:ext cx="5957490" cy="3875170"/>
          </a:xfrm>
          <a:prstGeom prst="rect">
            <a:avLst/>
          </a:prstGeom>
        </p:spPr>
      </p:pic>
      <p:pic>
        <p:nvPicPr>
          <p:cNvPr id="7" name="Picture 6"/>
          <p:cNvPicPr>
            <a:picLocks noChangeAspect="1"/>
          </p:cNvPicPr>
          <p:nvPr/>
        </p:nvPicPr>
        <p:blipFill>
          <a:blip r:embed="rId4"/>
          <a:stretch>
            <a:fillRect/>
          </a:stretch>
        </p:blipFill>
        <p:spPr>
          <a:xfrm>
            <a:off x="3968277" y="3130192"/>
            <a:ext cx="7956804" cy="3576362"/>
          </a:xfrm>
          <a:prstGeom prst="rect">
            <a:avLst/>
          </a:prstGeom>
        </p:spPr>
      </p:pic>
    </p:spTree>
    <p:extLst>
      <p:ext uri="{BB962C8B-B14F-4D97-AF65-F5344CB8AC3E}">
        <p14:creationId xmlns:p14="http://schemas.microsoft.com/office/powerpoint/2010/main" val="263880949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a:t>
            </a:r>
            <a:br>
              <a:rPr lang="en-US" dirty="0" smtClean="0"/>
            </a:br>
            <a:r>
              <a:rPr lang="en-US" sz="3529" dirty="0">
                <a:gradFill>
                  <a:gsLst>
                    <a:gs pos="1250">
                      <a:srgbClr val="404040"/>
                    </a:gs>
                    <a:gs pos="100000">
                      <a:srgbClr val="404040"/>
                    </a:gs>
                  </a:gsLst>
                  <a:lin ang="5400000" scaled="0"/>
                </a:gradFill>
              </a:rPr>
              <a:t>Visual Tree Inspector</a:t>
            </a:r>
            <a:endParaRPr lang="en-US" sz="5294" dirty="0"/>
          </a:p>
        </p:txBody>
      </p:sp>
      <p:pic>
        <p:nvPicPr>
          <p:cNvPr id="5" name="Picture 4"/>
          <p:cNvPicPr>
            <a:picLocks noChangeAspect="1"/>
          </p:cNvPicPr>
          <p:nvPr/>
        </p:nvPicPr>
        <p:blipFill>
          <a:blip r:embed="rId2"/>
          <a:stretch>
            <a:fillRect/>
          </a:stretch>
        </p:blipFill>
        <p:spPr>
          <a:xfrm>
            <a:off x="1987386" y="1710853"/>
            <a:ext cx="8497360" cy="4920744"/>
          </a:xfrm>
          <a:prstGeom prst="rect">
            <a:avLst/>
          </a:prstGeom>
        </p:spPr>
      </p:pic>
    </p:spTree>
    <p:extLst>
      <p:ext uri="{BB962C8B-B14F-4D97-AF65-F5344CB8AC3E}">
        <p14:creationId xmlns:p14="http://schemas.microsoft.com/office/powerpoint/2010/main" val="240841094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Visual Tree Inspector</a:t>
            </a:r>
            <a:endParaRPr lang="en-US" dirty="0"/>
          </a:p>
        </p:txBody>
      </p:sp>
    </p:spTree>
    <p:extLst>
      <p:ext uri="{BB962C8B-B14F-4D97-AF65-F5344CB8AC3E}">
        <p14:creationId xmlns:p14="http://schemas.microsoft.com/office/powerpoint/2010/main" val="19285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t>
            </a:r>
            <a:r>
              <a:rPr lang="en-US" dirty="0" err="1" smtClean="0"/>
              <a:t>Quedaron</a:t>
            </a:r>
            <a:r>
              <a:rPr lang="en-US" dirty="0" smtClean="0"/>
              <a:t> con </a:t>
            </a:r>
            <a:r>
              <a:rPr lang="en-US" dirty="0" err="1" smtClean="0"/>
              <a:t>ganas</a:t>
            </a:r>
            <a:r>
              <a:rPr lang="en-US" dirty="0" smtClean="0"/>
              <a:t> de </a:t>
            </a:r>
            <a:r>
              <a:rPr lang="en-US" dirty="0" err="1" smtClean="0"/>
              <a:t>más</a:t>
            </a:r>
            <a:r>
              <a:rPr lang="en-US" dirty="0" smtClean="0"/>
              <a:t>?</a:t>
            </a:r>
            <a:endParaRPr lang="en-US" dirty="0"/>
          </a:p>
        </p:txBody>
      </p:sp>
    </p:spTree>
    <p:extLst>
      <p:ext uri="{BB962C8B-B14F-4D97-AF65-F5344CB8AC3E}">
        <p14:creationId xmlns:p14="http://schemas.microsoft.com/office/powerpoint/2010/main" val="286037902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Hay </a:t>
            </a:r>
            <a:r>
              <a:rPr lang="en-US" dirty="0" err="1" smtClean="0"/>
              <a:t>más</a:t>
            </a:r>
            <a:r>
              <a:rPr lang="en-US" dirty="0" smtClean="0"/>
              <a:t>…</a:t>
            </a:r>
            <a:endParaRPr lang="en-US" dirty="0"/>
          </a:p>
        </p:txBody>
      </p:sp>
      <p:sp>
        <p:nvSpPr>
          <p:cNvPr id="5" name="Text Placeholder 4"/>
          <p:cNvSpPr>
            <a:spLocks noGrp="1"/>
          </p:cNvSpPr>
          <p:nvPr>
            <p:ph type="body" sz="quarter" idx="11"/>
          </p:nvPr>
        </p:nvSpPr>
        <p:spPr>
          <a:xfrm>
            <a:off x="124428" y="1636152"/>
            <a:ext cx="5896366" cy="4930336"/>
          </a:xfrm>
        </p:spPr>
        <p:txBody>
          <a:bodyPr/>
          <a:lstStyle/>
          <a:p>
            <a:pPr marL="336145" indent="-336145">
              <a:buFont typeface="Arial" panose="020B0604020202020204" pitchFamily="34" charset="0"/>
              <a:buChar char="•"/>
            </a:pPr>
            <a:r>
              <a:rPr lang="en-US" sz="2549" dirty="0" smtClean="0"/>
              <a:t>Fuentes </a:t>
            </a:r>
            <a:r>
              <a:rPr lang="en-US" sz="2549" dirty="0" err="1" smtClean="0"/>
              <a:t>vectoriales</a:t>
            </a:r>
            <a:endParaRPr lang="en-US" sz="2549" dirty="0"/>
          </a:p>
          <a:p>
            <a:pPr marL="336145" indent="-336145">
              <a:buFont typeface="Arial" panose="020B0604020202020204" pitchFamily="34" charset="0"/>
              <a:buChar char="•"/>
            </a:pPr>
            <a:r>
              <a:rPr lang="en-US" sz="2549" dirty="0" err="1" smtClean="0"/>
              <a:t>Mejoras</a:t>
            </a:r>
            <a:r>
              <a:rPr lang="en-US" sz="2549" dirty="0" smtClean="0"/>
              <a:t> </a:t>
            </a:r>
            <a:r>
              <a:rPr lang="en-US" sz="2549" dirty="0" err="1" smtClean="0"/>
              <a:t>en</a:t>
            </a:r>
            <a:r>
              <a:rPr lang="en-US" sz="2549" dirty="0" smtClean="0"/>
              <a:t> Property </a:t>
            </a:r>
            <a:r>
              <a:rPr lang="en-US" sz="2549" dirty="0"/>
              <a:t>Change </a:t>
            </a:r>
            <a:endParaRPr lang="en-US" sz="2549" dirty="0" smtClean="0"/>
          </a:p>
          <a:p>
            <a:pPr marL="336145" indent="-336145">
              <a:buFont typeface="Arial" panose="020B0604020202020204" pitchFamily="34" charset="0"/>
              <a:buChar char="•"/>
            </a:pPr>
            <a:r>
              <a:rPr lang="en-US" sz="2549" dirty="0" err="1" smtClean="0"/>
              <a:t>Nuevas</a:t>
            </a:r>
            <a:r>
              <a:rPr lang="en-US" sz="2549" dirty="0" smtClean="0"/>
              <a:t> APIs para Content Presenter</a:t>
            </a:r>
            <a:endParaRPr lang="en-US" sz="2549" dirty="0"/>
          </a:p>
          <a:p>
            <a:pPr marL="336145" indent="-336145">
              <a:buFont typeface="Arial" panose="020B0604020202020204" pitchFamily="34" charset="0"/>
              <a:buChar char="•"/>
            </a:pPr>
            <a:r>
              <a:rPr lang="en-US" sz="2549" dirty="0"/>
              <a:t>IME Composition Events</a:t>
            </a:r>
          </a:p>
          <a:p>
            <a:pPr marL="336145" indent="-336145">
              <a:buFont typeface="Arial" panose="020B0604020202020204" pitchFamily="34" charset="0"/>
              <a:buChar char="•"/>
            </a:pPr>
            <a:r>
              <a:rPr lang="en-US" sz="2549" dirty="0" err="1" smtClean="0"/>
              <a:t>Mejoras</a:t>
            </a:r>
            <a:r>
              <a:rPr lang="en-US" sz="2549" dirty="0" smtClean="0"/>
              <a:t> </a:t>
            </a:r>
            <a:r>
              <a:rPr lang="en-US" sz="2549" dirty="0" err="1" smtClean="0"/>
              <a:t>en</a:t>
            </a:r>
            <a:r>
              <a:rPr lang="en-US" sz="2549" dirty="0" smtClean="0"/>
              <a:t> el </a:t>
            </a:r>
            <a:r>
              <a:rPr lang="en-US" sz="2549" dirty="0" err="1" smtClean="0"/>
              <a:t>ListView</a:t>
            </a:r>
            <a:endParaRPr lang="en-US" sz="2549" dirty="0"/>
          </a:p>
          <a:p>
            <a:pPr marL="336145" indent="-336145">
              <a:buFont typeface="Arial" panose="020B0604020202020204" pitchFamily="34" charset="0"/>
              <a:buChar char="•"/>
            </a:pPr>
            <a:r>
              <a:rPr lang="en-US" sz="2549" dirty="0"/>
              <a:t>Framework Element </a:t>
            </a:r>
            <a:r>
              <a:rPr lang="en-US" sz="2549" dirty="0" smtClean="0"/>
              <a:t>Loading</a:t>
            </a:r>
          </a:p>
          <a:p>
            <a:pPr marL="336145" indent="-336145">
              <a:buFont typeface="Arial" panose="020B0604020202020204" pitchFamily="34" charset="0"/>
              <a:buChar char="•"/>
            </a:pPr>
            <a:r>
              <a:rPr lang="en-US" sz="2549" dirty="0" err="1" smtClean="0"/>
              <a:t>EventMejorada</a:t>
            </a:r>
            <a:r>
              <a:rPr lang="en-US" sz="2549" dirty="0" smtClean="0"/>
              <a:t> </a:t>
            </a:r>
            <a:r>
              <a:rPr lang="en-US" sz="2549" dirty="0"/>
              <a:t>la </a:t>
            </a:r>
            <a:r>
              <a:rPr lang="en-US" sz="2549" dirty="0" err="1"/>
              <a:t>experiencia</a:t>
            </a:r>
            <a:r>
              <a:rPr lang="en-US" sz="2549" dirty="0"/>
              <a:t> con </a:t>
            </a:r>
            <a:r>
              <a:rPr lang="en-US" sz="2549" dirty="0" err="1"/>
              <a:t>animaciones</a:t>
            </a:r>
            <a:endParaRPr lang="en-US" sz="2549" dirty="0"/>
          </a:p>
          <a:p>
            <a:pPr marL="336145" indent="-336145">
              <a:buFont typeface="Arial" panose="020B0604020202020204" pitchFamily="34" charset="0"/>
              <a:buChar char="•"/>
            </a:pPr>
            <a:endParaRPr lang="en-US" sz="2549" dirty="0"/>
          </a:p>
          <a:p>
            <a:endParaRPr lang="en-US" sz="2549" dirty="0"/>
          </a:p>
        </p:txBody>
      </p:sp>
      <p:sp>
        <p:nvSpPr>
          <p:cNvPr id="7" name="Text Placeholder 4"/>
          <p:cNvSpPr>
            <a:spLocks noGrp="1"/>
          </p:cNvSpPr>
          <p:nvPr>
            <p:ph type="body" sz="quarter" idx="11"/>
          </p:nvPr>
        </p:nvSpPr>
        <p:spPr>
          <a:xfrm>
            <a:off x="6245404" y="1636152"/>
            <a:ext cx="5752059" cy="4930336"/>
          </a:xfrm>
        </p:spPr>
        <p:txBody>
          <a:bodyPr/>
          <a:lstStyle/>
          <a:p>
            <a:pPr marL="336145" indent="-336145">
              <a:buFont typeface="Arial" panose="020B0604020202020204" pitchFamily="34" charset="0"/>
              <a:buChar char="•"/>
            </a:pPr>
            <a:r>
              <a:rPr lang="en-US" sz="2549" dirty="0" err="1" smtClean="0"/>
              <a:t>Mejorada</a:t>
            </a:r>
            <a:r>
              <a:rPr lang="en-US" sz="2549" dirty="0" smtClean="0"/>
              <a:t> la </a:t>
            </a:r>
            <a:r>
              <a:rPr lang="en-US" sz="2549" dirty="0" err="1" smtClean="0"/>
              <a:t>interoperabilidad</a:t>
            </a:r>
            <a:r>
              <a:rPr lang="en-US" sz="2549" dirty="0" smtClean="0"/>
              <a:t> de XAML/DX</a:t>
            </a:r>
            <a:endParaRPr lang="en-US" sz="2549" dirty="0"/>
          </a:p>
          <a:p>
            <a:pPr marL="336145" indent="-336145">
              <a:buFont typeface="Arial" panose="020B0604020202020204" pitchFamily="34" charset="0"/>
              <a:buChar char="•"/>
            </a:pPr>
            <a:r>
              <a:rPr lang="en-US" sz="2549" dirty="0"/>
              <a:t>Software Bitmap Source</a:t>
            </a:r>
          </a:p>
          <a:p>
            <a:pPr marL="336145" indent="-336145">
              <a:buFont typeface="Arial" panose="020B0604020202020204" pitchFamily="34" charset="0"/>
              <a:buChar char="•"/>
            </a:pPr>
            <a:r>
              <a:rPr lang="en-US" sz="2549" dirty="0" err="1" smtClean="0"/>
              <a:t>Mejoras</a:t>
            </a:r>
            <a:r>
              <a:rPr lang="en-US" sz="2549" dirty="0"/>
              <a:t> </a:t>
            </a:r>
            <a:r>
              <a:rPr lang="en-US" sz="2549" dirty="0" err="1" smtClean="0"/>
              <a:t>en</a:t>
            </a:r>
            <a:r>
              <a:rPr lang="en-US" sz="2549" dirty="0" smtClean="0"/>
              <a:t> el </a:t>
            </a:r>
            <a:r>
              <a:rPr lang="en-US" sz="2549" dirty="0" err="1" smtClean="0"/>
              <a:t>consumo</a:t>
            </a:r>
            <a:r>
              <a:rPr lang="en-US" sz="2549" dirty="0" smtClean="0"/>
              <a:t> de </a:t>
            </a:r>
            <a:r>
              <a:rPr lang="en-US" sz="2549" dirty="0" err="1" smtClean="0"/>
              <a:t>memoria</a:t>
            </a:r>
            <a:r>
              <a:rPr lang="en-US" sz="2549" dirty="0" smtClean="0"/>
              <a:t> </a:t>
            </a:r>
            <a:r>
              <a:rPr lang="en-US" sz="2549" dirty="0" err="1" smtClean="0"/>
              <a:t>en</a:t>
            </a:r>
            <a:r>
              <a:rPr lang="en-US" sz="2549" dirty="0" smtClean="0"/>
              <a:t> Silverlight</a:t>
            </a:r>
            <a:endParaRPr lang="en-US" sz="2549" dirty="0"/>
          </a:p>
          <a:p>
            <a:pPr marL="336145" indent="-336145">
              <a:buFont typeface="Arial" panose="020B0604020202020204" pitchFamily="34" charset="0"/>
              <a:buChar char="•"/>
            </a:pPr>
            <a:r>
              <a:rPr lang="en-US" sz="2549" dirty="0" smtClean="0"/>
              <a:t>APIs para </a:t>
            </a:r>
            <a:r>
              <a:rPr lang="en-US" sz="2549" dirty="0" err="1" smtClean="0"/>
              <a:t>imprimir</a:t>
            </a:r>
            <a:r>
              <a:rPr lang="en-US" sz="2549" dirty="0" smtClean="0"/>
              <a:t> </a:t>
            </a:r>
            <a:r>
              <a:rPr lang="en-US" sz="2549" dirty="0" err="1" smtClean="0"/>
              <a:t>en</a:t>
            </a:r>
            <a:r>
              <a:rPr lang="en-US" sz="2549" dirty="0" smtClean="0"/>
              <a:t> Mobile</a:t>
            </a:r>
            <a:endParaRPr lang="en-US" sz="2549" dirty="0"/>
          </a:p>
          <a:p>
            <a:pPr marL="336145" indent="-336145">
              <a:buFont typeface="Arial" panose="020B0604020202020204" pitchFamily="34" charset="0"/>
              <a:buChar char="•"/>
            </a:pPr>
            <a:r>
              <a:rPr lang="en-US" sz="2549" dirty="0" err="1" smtClean="0"/>
              <a:t>Mejorada</a:t>
            </a:r>
            <a:r>
              <a:rPr lang="en-US" sz="2549" dirty="0" smtClean="0"/>
              <a:t> la </a:t>
            </a:r>
            <a:r>
              <a:rPr lang="en-US" sz="2549" dirty="0" err="1" smtClean="0"/>
              <a:t>gestión</a:t>
            </a:r>
            <a:r>
              <a:rPr lang="en-US" sz="2549" dirty="0" smtClean="0"/>
              <a:t> de </a:t>
            </a:r>
            <a:r>
              <a:rPr lang="en-US" sz="2549" dirty="0" err="1" smtClean="0"/>
              <a:t>BiDi</a:t>
            </a:r>
            <a:endParaRPr lang="en-US" sz="2549" dirty="0"/>
          </a:p>
          <a:p>
            <a:pPr marL="336145" indent="-336145">
              <a:buFont typeface="Arial" panose="020B0604020202020204" pitchFamily="34" charset="0"/>
              <a:buChar char="•"/>
            </a:pPr>
            <a:r>
              <a:rPr lang="en-US" sz="2549" dirty="0" err="1" smtClean="0"/>
              <a:t>Mejoras</a:t>
            </a:r>
            <a:r>
              <a:rPr lang="en-US" sz="2549" dirty="0" smtClean="0"/>
              <a:t> </a:t>
            </a:r>
            <a:r>
              <a:rPr lang="en-US" sz="2549" dirty="0" err="1" smtClean="0"/>
              <a:t>en</a:t>
            </a:r>
            <a:r>
              <a:rPr lang="en-US" sz="2549" dirty="0" smtClean="0"/>
              <a:t> </a:t>
            </a:r>
            <a:r>
              <a:rPr lang="en-US" sz="2549" dirty="0" err="1" smtClean="0"/>
              <a:t>las</a:t>
            </a:r>
            <a:r>
              <a:rPr lang="en-US" sz="2549" dirty="0" smtClean="0"/>
              <a:t> APIs de </a:t>
            </a:r>
            <a:r>
              <a:rPr lang="en-US" sz="2549" dirty="0" err="1" smtClean="0"/>
              <a:t>ScrollViewer</a:t>
            </a:r>
            <a:endParaRPr lang="en-US" sz="2549" dirty="0"/>
          </a:p>
          <a:p>
            <a:pPr marL="336145" indent="-336145">
              <a:buFont typeface="Arial" panose="020B0604020202020204" pitchFamily="34" charset="0"/>
              <a:buChar char="•"/>
            </a:pPr>
            <a:r>
              <a:rPr lang="en-US" sz="2549" dirty="0"/>
              <a:t>Casting </a:t>
            </a:r>
            <a:r>
              <a:rPr lang="en-US" sz="2549" dirty="0" err="1" smtClean="0"/>
              <a:t>en</a:t>
            </a:r>
            <a:r>
              <a:rPr lang="en-US" sz="2549" dirty="0" smtClean="0"/>
              <a:t> </a:t>
            </a:r>
            <a:r>
              <a:rPr lang="en-US" sz="2549" dirty="0" err="1" smtClean="0"/>
              <a:t>elementos</a:t>
            </a:r>
            <a:r>
              <a:rPr lang="en-US" sz="2549" dirty="0" smtClean="0"/>
              <a:t> </a:t>
            </a:r>
            <a:r>
              <a:rPr lang="en-US" sz="2549" dirty="0" err="1" smtClean="0"/>
              <a:t>visuales</a:t>
            </a:r>
            <a:endParaRPr lang="en-US" sz="2549" dirty="0"/>
          </a:p>
        </p:txBody>
      </p:sp>
    </p:spTree>
    <p:extLst>
      <p:ext uri="{BB962C8B-B14F-4D97-AF65-F5344CB8AC3E}">
        <p14:creationId xmlns:p14="http://schemas.microsoft.com/office/powerpoint/2010/main" val="244945363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0342" y="736517"/>
            <a:ext cx="10751313" cy="1614797"/>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s-ES" dirty="0" smtClean="0">
                <a:solidFill>
                  <a:schemeClr val="tx1"/>
                </a:solidFill>
              </a:rPr>
              <a:t>Novedades en XAML</a:t>
            </a:r>
          </a:p>
        </p:txBody>
      </p:sp>
      <p:sp>
        <p:nvSpPr>
          <p:cNvPr id="5" name="Subtitle 1"/>
          <p:cNvSpPr txBox="1">
            <a:spLocks/>
          </p:cNvSpPr>
          <p:nvPr/>
        </p:nvSpPr>
        <p:spPr>
          <a:xfrm>
            <a:off x="720342" y="2273588"/>
            <a:ext cx="7608765" cy="2238552"/>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smtClean="0">
                <a:solidFill>
                  <a:schemeClr val="tx1"/>
                </a:solidFill>
              </a:rPr>
              <a:t>Windows 10 Preview</a:t>
            </a:r>
          </a:p>
          <a:p>
            <a:r>
              <a:rPr lang="en-US" dirty="0" smtClean="0">
                <a:solidFill>
                  <a:schemeClr val="bg1">
                    <a:lumMod val="40000"/>
                    <a:lumOff val="60000"/>
                  </a:schemeClr>
                </a:solidFill>
              </a:rPr>
              <a:t>Javier Suárez</a:t>
            </a:r>
            <a:endParaRPr lang="en-US" dirty="0">
              <a:solidFill>
                <a:schemeClr val="bg1">
                  <a:lumMod val="40000"/>
                  <a:lumOff val="60000"/>
                </a:schemeClr>
              </a:solidFill>
            </a:endParaRPr>
          </a:p>
        </p:txBody>
      </p:sp>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Validando</a:t>
            </a:r>
            <a:r>
              <a:rPr lang="en-US" dirty="0" smtClean="0"/>
              <a:t> XAML!</a:t>
            </a:r>
            <a:endParaRPr lang="en-US" dirty="0"/>
          </a:p>
        </p:txBody>
      </p:sp>
    </p:spTree>
    <p:extLst>
      <p:ext uri="{BB962C8B-B14F-4D97-AF65-F5344CB8AC3E}">
        <p14:creationId xmlns:p14="http://schemas.microsoft.com/office/powerpoint/2010/main" val="126988900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Validando</a:t>
            </a:r>
            <a:r>
              <a:rPr lang="en-US" dirty="0" smtClean="0"/>
              <a:t> XAML </a:t>
            </a:r>
            <a:r>
              <a:rPr lang="en-US" i="1" dirty="0" err="1" smtClean="0"/>
              <a:t>en</a:t>
            </a:r>
            <a:r>
              <a:rPr lang="en-US" dirty="0" smtClean="0"/>
              <a:t> Windows 10</a:t>
            </a:r>
            <a:endParaRPr lang="en-US" dirty="0"/>
          </a:p>
        </p:txBody>
      </p:sp>
      <p:pic>
        <p:nvPicPr>
          <p:cNvPr id="7" name="Picture 6"/>
          <p:cNvPicPr>
            <a:picLocks noChangeAspect="1"/>
          </p:cNvPicPr>
          <p:nvPr/>
        </p:nvPicPr>
        <p:blipFill>
          <a:blip r:embed="rId3"/>
          <a:stretch>
            <a:fillRect/>
          </a:stretch>
        </p:blipFill>
        <p:spPr>
          <a:xfrm>
            <a:off x="897383" y="1262640"/>
            <a:ext cx="7215573" cy="3445059"/>
          </a:xfrm>
          <a:prstGeom prst="rect">
            <a:avLst/>
          </a:prstGeom>
        </p:spPr>
      </p:pic>
      <p:pic>
        <p:nvPicPr>
          <p:cNvPr id="8" name="Picture 7"/>
          <p:cNvPicPr>
            <a:picLocks noChangeAspect="1"/>
          </p:cNvPicPr>
          <p:nvPr/>
        </p:nvPicPr>
        <p:blipFill>
          <a:blip r:embed="rId4"/>
          <a:stretch>
            <a:fillRect/>
          </a:stretch>
        </p:blipFill>
        <p:spPr>
          <a:xfrm>
            <a:off x="269241" y="2540373"/>
            <a:ext cx="6706014" cy="3875170"/>
          </a:xfrm>
          <a:prstGeom prst="rect">
            <a:avLst/>
          </a:prstGeom>
          <a:ln>
            <a:solidFill>
              <a:srgbClr val="00188F"/>
            </a:solid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694" y="814428"/>
            <a:ext cx="3239544" cy="5757751"/>
          </a:xfrm>
          <a:prstGeom prst="rect">
            <a:avLst/>
          </a:prstGeom>
        </p:spPr>
      </p:pic>
      <p:pic>
        <p:nvPicPr>
          <p:cNvPr id="12" name="Picture 11"/>
          <p:cNvPicPr>
            <a:picLocks noChangeAspect="1"/>
          </p:cNvPicPr>
          <p:nvPr/>
        </p:nvPicPr>
        <p:blipFill>
          <a:blip r:embed="rId6"/>
          <a:stretch>
            <a:fillRect/>
          </a:stretch>
        </p:blipFill>
        <p:spPr>
          <a:xfrm>
            <a:off x="5196404" y="3113411"/>
            <a:ext cx="4485991" cy="3729632"/>
          </a:xfrm>
          <a:prstGeom prst="rect">
            <a:avLst/>
          </a:prstGeom>
        </p:spPr>
      </p:pic>
    </p:spTree>
    <p:extLst>
      <p:ext uri="{BB962C8B-B14F-4D97-AF65-F5344CB8AC3E}">
        <p14:creationId xmlns:p14="http://schemas.microsoft.com/office/powerpoint/2010/main" val="11216119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418643" y="1710853"/>
            <a:ext cx="8067823" cy="377157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SymbolIcon</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a:t>
            </a:r>
            <a:r>
              <a:rPr lang="en-US" sz="1961" b="1" dirty="0">
                <a:solidFill>
                  <a:srgbClr val="A31515"/>
                </a:solidFill>
                <a:highlight>
                  <a:srgbClr val="FFFFFF"/>
                </a:highlight>
                <a:latin typeface="Consolas" panose="020B0609020204030204" pitchFamily="49" charset="0"/>
              </a:rPr>
              <a:t>Binding</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Text</a:t>
            </a:r>
            <a:r>
              <a:rPr lang="en-US" sz="1961" dirty="0">
                <a:solidFill>
                  <a:srgbClr val="0000FF"/>
                </a:solidFill>
                <a:highlight>
                  <a:srgbClr val="FFFFFF"/>
                </a:highlight>
                <a:latin typeface="Consolas" panose="020B0609020204030204" pitchFamily="49" charset="0"/>
              </a:rPr>
              <a:t>="{</a:t>
            </a:r>
            <a:r>
              <a:rPr lang="en-US" sz="1961" b="1" dirty="0">
                <a:solidFill>
                  <a:srgbClr val="A31515"/>
                </a:solidFill>
                <a:highlight>
                  <a:srgbClr val="FFFFFF"/>
                </a:highlight>
                <a:latin typeface="Consolas" panose="020B0609020204030204" pitchFamily="49" charset="0"/>
              </a:rPr>
              <a:t>Binding</a:t>
            </a:r>
            <a:r>
              <a:rPr lang="en-US" sz="1961" dirty="0">
                <a:solidFill>
                  <a:srgbClr val="FF0000"/>
                </a:solidFill>
                <a:highlight>
                  <a:srgbClr val="FFFFFF"/>
                </a:highlight>
                <a:latin typeface="Consolas" panose="020B0609020204030204" pitchFamily="49" charset="0"/>
              </a:rPr>
              <a:t> Name</a:t>
            </a:r>
            <a:r>
              <a:rPr lang="en-US" sz="1961" dirty="0">
                <a:solidFill>
                  <a:srgbClr val="0000FF"/>
                </a:solidFill>
                <a:highlight>
                  <a:srgbClr val="FFFFFF"/>
                </a:highlight>
                <a:latin typeface="Consolas" panose="020B0609020204030204" pitchFamily="49" charset="0"/>
              </a:rPr>
              <a:t>}"/&gt;</a:t>
            </a:r>
          </a:p>
          <a:p>
            <a:pPr marL="0" indent="0">
              <a:buNone/>
            </a:pPr>
            <a:r>
              <a:rPr lang="en-US" sz="1961" dirty="0">
                <a:solidFill>
                  <a:srgbClr val="0000FF"/>
                </a:solidFill>
                <a:highlight>
                  <a:srgbClr val="FFFFFF"/>
                </a:highlight>
                <a:latin typeface="Consolas" panose="020B0609020204030204" pitchFamily="49" charset="0"/>
                <a:ea typeface="Calibri" panose="020F0502020204030204" pitchFamily="34" charset="0"/>
              </a:rPr>
              <a:t>        &lt;</a:t>
            </a:r>
            <a:r>
              <a:rPr lang="en-US" sz="1961" dirty="0">
                <a:solidFill>
                  <a:srgbClr val="A31515"/>
                </a:solidFill>
                <a:highlight>
                  <a:srgbClr val="FFFFFF"/>
                </a:highlight>
                <a:latin typeface="Consolas" panose="020B0609020204030204" pitchFamily="49" charset="0"/>
                <a:ea typeface="Calibri" panose="020F0502020204030204" pitchFamily="34" charset="0"/>
              </a:rPr>
              <a:t>Button</a:t>
            </a:r>
            <a:r>
              <a:rPr lang="en-US" sz="196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dirty="0">
                <a:solidFill>
                  <a:srgbClr val="0000FF"/>
                </a:solidFill>
                <a:highlight>
                  <a:srgbClr val="FFFFFF"/>
                </a:highlight>
                <a:latin typeface="Consolas" panose="020B0609020204030204" pitchFamily="49" charset="0"/>
              </a:rPr>
              <a:t>"</a:t>
            </a:r>
            <a:r>
              <a:rPr lang="en-US" sz="1961" b="1" dirty="0" err="1">
                <a:solidFill>
                  <a:srgbClr val="FF0000"/>
                </a:solidFill>
                <a:highlight>
                  <a:srgbClr val="FFFFFF"/>
                </a:highlight>
                <a:latin typeface="Consolas" panose="020B0609020204030204" pitchFamily="49" charset="0"/>
                <a:ea typeface="Calibri" panose="020F0502020204030204" pitchFamily="34" charset="0"/>
              </a:rPr>
              <a:t>Button_ClickHandler</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6" name="Text Placeholder 2"/>
          <p:cNvSpPr txBox="1">
            <a:spLocks/>
          </p:cNvSpPr>
          <p:nvPr/>
        </p:nvSpPr>
        <p:spPr>
          <a:xfrm>
            <a:off x="418643" y="1710853"/>
            <a:ext cx="8067823" cy="377157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FF0000"/>
                </a:solidFill>
                <a:highlight>
                  <a:srgbClr val="FFFFFF"/>
                </a:highlight>
                <a:latin typeface="Consolas" panose="020B0609020204030204" pitchFamily="49" charset="0"/>
              </a:rPr>
              <a:t> </a:t>
            </a:r>
            <a:r>
              <a:rPr lang="en-US" sz="1961" b="1" dirty="0">
                <a:solidFill>
                  <a:srgbClr val="FF0000"/>
                </a:solidFill>
                <a:highlight>
                  <a:srgbClr val="FFFFFF"/>
                </a:highlight>
                <a:latin typeface="Consolas" panose="020B0609020204030204" pitchFamily="49" charset="0"/>
              </a:rPr>
              <a:t>x</a:t>
            </a:r>
            <a:r>
              <a:rPr lang="en-US" sz="1961" b="1" dirty="0">
                <a:solidFill>
                  <a:srgbClr val="0000FF"/>
                </a:solidFill>
                <a:highlight>
                  <a:srgbClr val="FFFFFF"/>
                </a:highlight>
                <a:latin typeface="Consolas" panose="020B0609020204030204" pitchFamily="49" charset="0"/>
              </a:rPr>
              <a:t>:</a:t>
            </a:r>
            <a:r>
              <a:rPr lang="en-US" sz="1961" b="1" dirty="0">
                <a:solidFill>
                  <a:srgbClr val="FF0000"/>
                </a:solidFill>
                <a:highlight>
                  <a:srgbClr val="FFFFFF"/>
                </a:highlight>
                <a:latin typeface="Consolas" panose="020B0609020204030204" pitchFamily="49" charset="0"/>
              </a:rPr>
              <a:t>DataType</a:t>
            </a:r>
            <a:r>
              <a:rPr lang="en-US" sz="1961" b="1" dirty="0">
                <a:solidFill>
                  <a:srgbClr val="0000FF"/>
                </a:solidFill>
                <a:highlight>
                  <a:srgbClr val="FFFFFF"/>
                </a:highlight>
                <a:latin typeface="Consolas" panose="020B0609020204030204" pitchFamily="49" charset="0"/>
              </a:rPr>
              <a:t>="local:FreeBookCategory"</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SymbolIcon</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x</a:t>
            </a:r>
            <a:r>
              <a:rPr lang="en-US" sz="1961" b="1" dirty="0" err="1">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Bind</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Text</a:t>
            </a:r>
            <a:r>
              <a:rPr lang="en-US" sz="1961" dirty="0">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x</a:t>
            </a:r>
            <a:r>
              <a:rPr lang="en-US" sz="1961" b="1" dirty="0" err="1">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Bind</a:t>
            </a:r>
            <a:r>
              <a:rPr lang="en-US" sz="1961" dirty="0">
                <a:solidFill>
                  <a:srgbClr val="FF0000"/>
                </a:solidFill>
                <a:highlight>
                  <a:srgbClr val="FFFFFF"/>
                </a:highlight>
                <a:latin typeface="Consolas" panose="020B0609020204030204" pitchFamily="49" charset="0"/>
              </a:rPr>
              <a:t> Name</a:t>
            </a:r>
            <a:r>
              <a:rPr lang="en-US" sz="1961" dirty="0">
                <a:solidFill>
                  <a:srgbClr val="0000FF"/>
                </a:solidFill>
                <a:highlight>
                  <a:srgbClr val="FFFFFF"/>
                </a:highlight>
                <a:latin typeface="Consolas" panose="020B0609020204030204" pitchFamily="49" charset="0"/>
              </a:rPr>
              <a:t>}"/&gt;</a:t>
            </a:r>
          </a:p>
          <a:p>
            <a:pPr marL="0" indent="0">
              <a:buNone/>
            </a:pPr>
            <a:r>
              <a:rPr lang="en-US" sz="1961" dirty="0">
                <a:solidFill>
                  <a:srgbClr val="0000FF"/>
                </a:solidFill>
                <a:highlight>
                  <a:srgbClr val="FFFFFF"/>
                </a:highlight>
                <a:latin typeface="Consolas" panose="020B0609020204030204" pitchFamily="49" charset="0"/>
                <a:ea typeface="Calibri" panose="020F0502020204030204" pitchFamily="34" charset="0"/>
              </a:rPr>
              <a:t>        &lt;</a:t>
            </a:r>
            <a:r>
              <a:rPr lang="en-US" sz="1961" dirty="0">
                <a:solidFill>
                  <a:srgbClr val="A31515"/>
                </a:solidFill>
                <a:highlight>
                  <a:srgbClr val="FFFFFF"/>
                </a:highlight>
                <a:latin typeface="Consolas" panose="020B0609020204030204" pitchFamily="49" charset="0"/>
                <a:ea typeface="Calibri" panose="020F0502020204030204" pitchFamily="34" charset="0"/>
              </a:rPr>
              <a:t>Button</a:t>
            </a:r>
            <a:r>
              <a:rPr lang="en-US" sz="196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b="1" dirty="0" err="1">
                <a:solidFill>
                  <a:srgbClr val="A31515"/>
                </a:solidFill>
                <a:highlight>
                  <a:srgbClr val="FFFFFF"/>
                </a:highlight>
                <a:latin typeface="Consolas" panose="020B0609020204030204" pitchFamily="49" charset="0"/>
                <a:ea typeface="Calibri" panose="020F0502020204030204" pitchFamily="34" charset="0"/>
              </a:rPr>
              <a:t>x</a:t>
            </a:r>
            <a:r>
              <a:rPr lang="en-US" sz="1961" b="1" dirty="0" err="1">
                <a:solidFill>
                  <a:srgbClr val="0000FF"/>
                </a:solidFill>
                <a:highlight>
                  <a:srgbClr val="FFFFFF"/>
                </a:highlight>
                <a:latin typeface="Consolas" panose="020B0609020204030204" pitchFamily="49" charset="0"/>
                <a:ea typeface="Calibri" panose="020F0502020204030204" pitchFamily="34" charset="0"/>
              </a:rPr>
              <a:t>:</a:t>
            </a:r>
            <a:r>
              <a:rPr lang="en-US" sz="1961" b="1" dirty="0" err="1">
                <a:solidFill>
                  <a:srgbClr val="A31515"/>
                </a:solidFill>
                <a:highlight>
                  <a:srgbClr val="FFFFFF"/>
                </a:highlight>
                <a:latin typeface="Consolas" panose="020B0609020204030204" pitchFamily="49" charset="0"/>
                <a:ea typeface="Calibri" panose="020F0502020204030204" pitchFamily="34" charset="0"/>
              </a:rPr>
              <a:t>Bind</a:t>
            </a:r>
            <a:r>
              <a:rPr lang="en-US" sz="1961" b="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Mejoras</a:t>
            </a:r>
            <a:r>
              <a:rPr lang="en-US" dirty="0" smtClean="0"/>
              <a:t> </a:t>
            </a:r>
            <a:r>
              <a:rPr lang="en-US" dirty="0" err="1" smtClean="0"/>
              <a:t>en</a:t>
            </a:r>
            <a:r>
              <a:rPr lang="en-US" dirty="0" smtClean="0"/>
              <a:t> </a:t>
            </a:r>
            <a:r>
              <a:rPr lang="en-US" dirty="0" err="1" smtClean="0"/>
              <a:t>rendimiento</a:t>
            </a:r>
            <a:r>
              <a:rPr lang="en-US" dirty="0" smtClean="0"/>
              <a:t/>
            </a:r>
            <a:br>
              <a:rPr lang="en-US" dirty="0" smtClean="0"/>
            </a:br>
            <a:r>
              <a:rPr lang="en-US" sz="3529" dirty="0" smtClean="0">
                <a:gradFill>
                  <a:gsLst>
                    <a:gs pos="1250">
                      <a:srgbClr val="404040"/>
                    </a:gs>
                    <a:gs pos="100000">
                      <a:srgbClr val="404040"/>
                    </a:gs>
                  </a:gsLst>
                  <a:lin ang="5400000" scaled="0"/>
                </a:gradFill>
              </a:rPr>
              <a:t>Bindings </a:t>
            </a:r>
            <a:r>
              <a:rPr lang="en-US" sz="3529" dirty="0" err="1" smtClean="0">
                <a:gradFill>
                  <a:gsLst>
                    <a:gs pos="1250">
                      <a:srgbClr val="404040"/>
                    </a:gs>
                    <a:gs pos="100000">
                      <a:srgbClr val="404040"/>
                    </a:gs>
                  </a:gsLst>
                  <a:lin ang="5400000" scaled="0"/>
                </a:gradFill>
              </a:rPr>
              <a:t>compilados</a:t>
            </a:r>
            <a:r>
              <a:rPr lang="en-US" sz="3529" dirty="0" smtClean="0">
                <a:gradFill>
                  <a:gsLst>
                    <a:gs pos="1250">
                      <a:srgbClr val="404040"/>
                    </a:gs>
                    <a:gs pos="100000">
                      <a:srgbClr val="404040"/>
                    </a:gs>
                  </a:gsLst>
                  <a:lin ang="5400000" scaled="0"/>
                </a:gradFill>
              </a:rPr>
              <a:t> </a:t>
            </a:r>
            <a:r>
              <a:rPr lang="en-US" sz="3529" dirty="0">
                <a:gradFill>
                  <a:gsLst>
                    <a:gs pos="1250">
                      <a:srgbClr val="404040"/>
                    </a:gs>
                    <a:gs pos="100000">
                      <a:srgbClr val="404040"/>
                    </a:gs>
                  </a:gsLst>
                  <a:lin ang="5400000" scaled="0"/>
                </a:gradFill>
              </a:rPr>
              <a:t>AKA {</a:t>
            </a:r>
            <a:r>
              <a:rPr lang="en-US" sz="3529" dirty="0" err="1">
                <a:gradFill>
                  <a:gsLst>
                    <a:gs pos="1250">
                      <a:srgbClr val="404040"/>
                    </a:gs>
                    <a:gs pos="100000">
                      <a:srgbClr val="404040"/>
                    </a:gs>
                  </a:gsLst>
                  <a:lin ang="5400000" scaled="0"/>
                </a:gradFill>
              </a:rPr>
              <a:t>x:Bind</a:t>
            </a:r>
            <a:r>
              <a:rPr lang="en-US" sz="3529" dirty="0">
                <a:gradFill>
                  <a:gsLst>
                    <a:gs pos="1250">
                      <a:srgbClr val="404040"/>
                    </a:gs>
                    <a:gs pos="100000">
                      <a:srgbClr val="404040"/>
                    </a:gs>
                  </a:gsLst>
                  <a:lin ang="5400000" scaled="0"/>
                </a:gradFill>
              </a:rPr>
              <a:t>}: </a:t>
            </a:r>
            <a:r>
              <a:rPr lang="en-US" sz="3529" dirty="0" err="1" smtClean="0">
                <a:gradFill>
                  <a:gsLst>
                    <a:gs pos="1250">
                      <a:srgbClr val="404040"/>
                    </a:gs>
                    <a:gs pos="100000">
                      <a:srgbClr val="404040"/>
                    </a:gs>
                  </a:gsLst>
                  <a:lin ang="5400000" scaled="0"/>
                </a:gradFill>
              </a:rPr>
              <a:t>como</a:t>
            </a:r>
            <a:r>
              <a:rPr lang="en-US" sz="3529" dirty="0" smtClean="0">
                <a:gradFill>
                  <a:gsLst>
                    <a:gs pos="1250">
                      <a:srgbClr val="404040"/>
                    </a:gs>
                    <a:gs pos="100000">
                      <a:srgbClr val="404040"/>
                    </a:gs>
                  </a:gsLst>
                  <a:lin ang="5400000" scaled="0"/>
                </a:gradFill>
              </a:rPr>
              <a:t> {Binding}</a:t>
            </a:r>
            <a:endParaRPr lang="en-US" sz="5294" dirty="0"/>
          </a:p>
        </p:txBody>
      </p:sp>
      <p:sp>
        <p:nvSpPr>
          <p:cNvPr id="4" name="TextBox 3"/>
          <p:cNvSpPr txBox="1"/>
          <p:nvPr/>
        </p:nvSpPr>
        <p:spPr>
          <a:xfrm>
            <a:off x="194536" y="6118274"/>
            <a:ext cx="11728223" cy="622056"/>
          </a:xfrm>
          <a:prstGeom prst="rect">
            <a:avLst/>
          </a:prstGeom>
          <a:noFill/>
        </p:spPr>
        <p:txBody>
          <a:bodyPr wrap="square" lIns="179285" tIns="143428" rIns="179285" bIns="143428" rtlCol="0">
            <a:spAutoFit/>
          </a:bodyPr>
          <a:lstStyle/>
          <a:p>
            <a:pPr>
              <a:lnSpc>
                <a:spcPct val="90000"/>
              </a:lnSpc>
              <a:spcAft>
                <a:spcPts val="588"/>
              </a:spcAft>
            </a:pPr>
            <a:r>
              <a:rPr lang="es-ES" sz="2400" dirty="0" smtClean="0"/>
              <a:t>Se </a:t>
            </a:r>
            <a:r>
              <a:rPr lang="es-ES" sz="2400" dirty="0"/>
              <a:t>resuelve en tiempo de compilación y </a:t>
            </a:r>
            <a:r>
              <a:rPr lang="es-ES" sz="2400" dirty="0" smtClean="0"/>
              <a:t>produce errores!</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63790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23227" y="1412045"/>
            <a:ext cx="1538862" cy="61551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gradFill>
                  <a:gsLst>
                    <a:gs pos="2917">
                      <a:srgbClr val="404040"/>
                    </a:gs>
                    <a:gs pos="30000">
                      <a:srgbClr val="404040"/>
                    </a:gs>
                  </a:gsLst>
                  <a:lin ang="5400000" scaled="0"/>
                </a:gradFill>
              </a:rPr>
              <a:t>Binding</a:t>
            </a:r>
            <a:endParaRPr lang="en-US" sz="2353" dirty="0">
              <a:gradFill>
                <a:gsLst>
                  <a:gs pos="2917">
                    <a:srgbClr val="404040"/>
                  </a:gs>
                  <a:gs pos="30000">
                    <a:srgbClr val="404040"/>
                  </a:gs>
                </a:gsLst>
                <a:lin ang="5400000" scaled="0"/>
              </a:gra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088" y="291513"/>
            <a:ext cx="9860673" cy="3047588"/>
          </a:xfrm>
          <a:prstGeom prst="rect">
            <a:avLst/>
          </a:prstGeom>
        </p:spPr>
      </p:pic>
      <p:grpSp>
        <p:nvGrpSpPr>
          <p:cNvPr id="10" name="Group 9"/>
          <p:cNvGrpSpPr/>
          <p:nvPr/>
        </p:nvGrpSpPr>
        <p:grpSpPr>
          <a:xfrm>
            <a:off x="343941" y="3503702"/>
            <a:ext cx="11578821" cy="3022159"/>
            <a:chOff x="350837" y="3573462"/>
            <a:chExt cx="11811000" cy="3082760"/>
          </a:xfrm>
        </p:grpSpPr>
        <p:sp>
          <p:nvSpPr>
            <p:cNvPr id="9" name="TextBox 8"/>
            <p:cNvSpPr txBox="1"/>
            <p:nvPr/>
          </p:nvSpPr>
          <p:spPr>
            <a:xfrm>
              <a:off x="350837" y="4564062"/>
              <a:ext cx="1754863" cy="960251"/>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gradFill>
                    <a:gsLst>
                      <a:gs pos="2917">
                        <a:srgbClr val="404040"/>
                      </a:gs>
                      <a:gs pos="30000">
                        <a:srgbClr val="404040"/>
                      </a:gs>
                    </a:gsLst>
                    <a:lin ang="5400000" scaled="0"/>
                  </a:gradFill>
                </a:rPr>
                <a:t>Binding </a:t>
              </a:r>
              <a:r>
                <a:rPr lang="en-US" sz="2353" dirty="0" err="1" smtClean="0">
                  <a:gradFill>
                    <a:gsLst>
                      <a:gs pos="2917">
                        <a:srgbClr val="404040"/>
                      </a:gs>
                      <a:gs pos="30000">
                        <a:srgbClr val="404040"/>
                      </a:gs>
                    </a:gsLst>
                    <a:lin ang="5400000" scaled="0"/>
                  </a:gradFill>
                </a:rPr>
                <a:t>compilado</a:t>
              </a:r>
              <a:endParaRPr lang="en-US" sz="2353" dirty="0">
                <a:gradFill>
                  <a:gsLst>
                    <a:gs pos="2917">
                      <a:srgbClr val="404040"/>
                    </a:gs>
                    <a:gs pos="30000">
                      <a:srgbClr val="404040"/>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73462"/>
              <a:ext cx="10058400" cy="3082760"/>
            </a:xfrm>
            <a:prstGeom prst="rect">
              <a:avLst/>
            </a:prstGeom>
          </p:spPr>
        </p:pic>
      </p:grpSp>
      <p:sp>
        <p:nvSpPr>
          <p:cNvPr id="11" name="TextBox 10"/>
          <p:cNvSpPr txBox="1"/>
          <p:nvPr/>
        </p:nvSpPr>
        <p:spPr>
          <a:xfrm>
            <a:off x="0" y="6477745"/>
            <a:ext cx="3066338" cy="425400"/>
          </a:xfrm>
          <a:prstGeom prst="rect">
            <a:avLst/>
          </a:prstGeom>
          <a:noFill/>
        </p:spPr>
        <p:txBody>
          <a:bodyPr wrap="none" lIns="179285" tIns="143428" rIns="179285" bIns="143428" rtlCol="0">
            <a:spAutoFit/>
          </a:bodyPr>
          <a:lstStyle/>
          <a:p>
            <a:pPr>
              <a:lnSpc>
                <a:spcPct val="90000"/>
              </a:lnSpc>
              <a:spcAft>
                <a:spcPts val="588"/>
              </a:spcAft>
            </a:pPr>
            <a:r>
              <a:rPr lang="en-US" sz="980" dirty="0">
                <a:solidFill>
                  <a:srgbClr val="404040"/>
                </a:solidFill>
              </a:rPr>
              <a:t>Links: </a:t>
            </a:r>
            <a:r>
              <a:rPr lang="en-US" sz="980" dirty="0">
                <a:solidFill>
                  <a:srgbClr val="404040"/>
                </a:solidFill>
                <a:hlinkClick r:id="rId4"/>
              </a:rPr>
              <a:t>Windows Performance Analyzer</a:t>
            </a:r>
            <a:r>
              <a:rPr lang="en-US" sz="980" dirty="0">
                <a:solidFill>
                  <a:srgbClr val="404040"/>
                </a:solidFill>
              </a:rPr>
              <a:t>, </a:t>
            </a:r>
            <a:r>
              <a:rPr lang="en-US" sz="980" dirty="0" err="1">
                <a:solidFill>
                  <a:srgbClr val="404040"/>
                </a:solidFill>
                <a:hlinkClick r:id="rId5"/>
              </a:rPr>
              <a:t>EventSource</a:t>
            </a:r>
            <a:endParaRPr lang="en-US" sz="980"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210723178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2" y="1446132"/>
            <a:ext cx="11996883" cy="3775718"/>
          </a:xfrm>
          <a:prstGeom prst="rect">
            <a:avLst/>
          </a:prstGeom>
        </p:spPr>
      </p:pic>
      <p:sp>
        <p:nvSpPr>
          <p:cNvPr id="5" name="TextBox 4"/>
          <p:cNvSpPr txBox="1"/>
          <p:nvPr/>
        </p:nvSpPr>
        <p:spPr>
          <a:xfrm>
            <a:off x="4215166" y="2940174"/>
            <a:ext cx="1163574"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No </a:t>
            </a:r>
          </a:p>
          <a:p>
            <a:pPr algn="ctr">
              <a:lnSpc>
                <a:spcPct val="90000"/>
              </a:lnSpc>
              <a:spcAft>
                <a:spcPts val="588"/>
              </a:spcAft>
            </a:pPr>
            <a:r>
              <a:rPr lang="en-US" sz="1765" dirty="0">
                <a:gradFill>
                  <a:gsLst>
                    <a:gs pos="2917">
                      <a:srgbClr val="404040"/>
                    </a:gs>
                    <a:gs pos="30000">
                      <a:srgbClr val="404040"/>
                    </a:gs>
                  </a:gsLst>
                  <a:lin ang="5400000" scaled="0"/>
                </a:gradFill>
              </a:rPr>
              <a:t>Bindings</a:t>
            </a:r>
          </a:p>
        </p:txBody>
      </p:sp>
      <p:sp>
        <p:nvSpPr>
          <p:cNvPr id="8" name="TextBox 7"/>
          <p:cNvSpPr txBox="1"/>
          <p:nvPr/>
        </p:nvSpPr>
        <p:spPr>
          <a:xfrm>
            <a:off x="5302033" y="2940174"/>
            <a:ext cx="123089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x:Bind </a:t>
            </a:r>
          </a:p>
          <a:p>
            <a:pPr algn="ctr">
              <a:lnSpc>
                <a:spcPct val="90000"/>
              </a:lnSpc>
              <a:spcAft>
                <a:spcPts val="588"/>
              </a:spcAft>
            </a:pPr>
            <a:r>
              <a:rPr lang="en-US" sz="1765" dirty="0" err="1">
                <a:gradFill>
                  <a:gsLst>
                    <a:gs pos="2917">
                      <a:srgbClr val="404040"/>
                    </a:gs>
                    <a:gs pos="30000">
                      <a:srgbClr val="404040"/>
                    </a:gs>
                  </a:gsLst>
                  <a:lin ang="5400000" scaled="0"/>
                </a:gradFill>
              </a:rPr>
              <a:t>OneTime</a:t>
            </a:r>
            <a:endParaRPr lang="en-US" sz="1765" dirty="0">
              <a:gradFill>
                <a:gsLst>
                  <a:gs pos="2917">
                    <a:srgbClr val="404040"/>
                  </a:gs>
                  <a:gs pos="30000">
                    <a:srgbClr val="404040"/>
                  </a:gs>
                </a:gsLst>
                <a:lin ang="5400000" scaled="0"/>
              </a:gradFill>
            </a:endParaRPr>
          </a:p>
        </p:txBody>
      </p:sp>
      <p:sp>
        <p:nvSpPr>
          <p:cNvPr id="9" name="TextBox 8"/>
          <p:cNvSpPr txBox="1"/>
          <p:nvPr/>
        </p:nvSpPr>
        <p:spPr>
          <a:xfrm>
            <a:off x="8011518" y="2790770"/>
            <a:ext cx="117331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x:Bind </a:t>
            </a:r>
          </a:p>
          <a:p>
            <a:pPr algn="ctr">
              <a:lnSpc>
                <a:spcPct val="90000"/>
              </a:lnSpc>
              <a:spcAft>
                <a:spcPts val="588"/>
              </a:spcAft>
            </a:pPr>
            <a:r>
              <a:rPr lang="en-US" sz="1765" dirty="0" err="1">
                <a:gradFill>
                  <a:gsLst>
                    <a:gs pos="2917">
                      <a:srgbClr val="404040"/>
                    </a:gs>
                    <a:gs pos="30000">
                      <a:srgbClr val="404040"/>
                    </a:gs>
                  </a:gsLst>
                  <a:lin ang="5400000" scaled="0"/>
                </a:gradFill>
              </a:rPr>
              <a:t>OneWay</a:t>
            </a:r>
            <a:endParaRPr lang="en-US" sz="1765" dirty="0">
              <a:gradFill>
                <a:gsLst>
                  <a:gs pos="2917">
                    <a:srgbClr val="404040"/>
                  </a:gs>
                  <a:gs pos="30000">
                    <a:srgbClr val="404040"/>
                  </a:gs>
                </a:gsLst>
                <a:lin ang="5400000" scaled="0"/>
              </a:gradFill>
            </a:endParaRPr>
          </a:p>
        </p:txBody>
      </p:sp>
      <p:sp>
        <p:nvSpPr>
          <p:cNvPr id="10" name="TextBox 9"/>
          <p:cNvSpPr txBox="1"/>
          <p:nvPr/>
        </p:nvSpPr>
        <p:spPr>
          <a:xfrm>
            <a:off x="9566988" y="3698965"/>
            <a:ext cx="120364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{Binding}</a:t>
            </a:r>
          </a:p>
          <a:p>
            <a:pPr algn="ctr">
              <a:lnSpc>
                <a:spcPct val="90000"/>
              </a:lnSpc>
              <a:spcAft>
                <a:spcPts val="588"/>
              </a:spcAft>
            </a:pPr>
            <a:r>
              <a:rPr lang="en-US" sz="1765" dirty="0" err="1">
                <a:gradFill>
                  <a:gsLst>
                    <a:gs pos="2917">
                      <a:srgbClr val="404040"/>
                    </a:gs>
                    <a:gs pos="30000">
                      <a:srgbClr val="404040"/>
                    </a:gs>
                  </a:gsLst>
                  <a:lin ang="5400000" scaled="0"/>
                </a:gradFill>
              </a:rPr>
              <a:t>OneWay</a:t>
            </a:r>
            <a:endParaRPr lang="en-US" sz="1765" dirty="0">
              <a:gradFill>
                <a:gsLst>
                  <a:gs pos="2917">
                    <a:srgbClr val="404040"/>
                  </a:gs>
                  <a:gs pos="30000">
                    <a:srgbClr val="404040"/>
                  </a:gs>
                </a:gsLst>
                <a:lin ang="5400000" scaled="0"/>
              </a:gradFill>
            </a:endParaRPr>
          </a:p>
        </p:txBody>
      </p:sp>
      <p:sp>
        <p:nvSpPr>
          <p:cNvPr id="11" name="TextBox 10"/>
          <p:cNvSpPr txBox="1"/>
          <p:nvPr/>
        </p:nvSpPr>
        <p:spPr>
          <a:xfrm>
            <a:off x="6748891" y="3911301"/>
            <a:ext cx="123089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{Binding}</a:t>
            </a:r>
          </a:p>
          <a:p>
            <a:pPr algn="ctr">
              <a:lnSpc>
                <a:spcPct val="90000"/>
              </a:lnSpc>
              <a:spcAft>
                <a:spcPts val="588"/>
              </a:spcAft>
            </a:pPr>
            <a:r>
              <a:rPr lang="en-US" sz="1765" dirty="0" err="1">
                <a:gradFill>
                  <a:gsLst>
                    <a:gs pos="2917">
                      <a:srgbClr val="404040"/>
                    </a:gs>
                    <a:gs pos="30000">
                      <a:srgbClr val="404040"/>
                    </a:gs>
                  </a:gsLst>
                  <a:lin ang="5400000" scaled="0"/>
                </a:gradFill>
              </a:rPr>
              <a:t>OneTime</a:t>
            </a:r>
            <a:endParaRPr lang="en-US" sz="1765" dirty="0">
              <a:gradFill>
                <a:gsLst>
                  <a:gs pos="2917">
                    <a:srgbClr val="404040"/>
                  </a:gs>
                  <a:gs pos="30000">
                    <a:srgbClr val="404040"/>
                  </a:gs>
                </a:gsLst>
                <a:lin ang="5400000" scaled="0"/>
              </a:gradFill>
            </a:endParaRPr>
          </a:p>
        </p:txBody>
      </p:sp>
      <p:sp>
        <p:nvSpPr>
          <p:cNvPr id="6" name="Title 5"/>
          <p:cNvSpPr>
            <a:spLocks noGrp="1"/>
          </p:cNvSpPr>
          <p:nvPr>
            <p:ph type="title"/>
          </p:nvPr>
        </p:nvSpPr>
        <p:spPr/>
        <p:txBody>
          <a:bodyPr/>
          <a:lstStyle/>
          <a:p>
            <a:r>
              <a:rPr lang="en-US" dirty="0" err="1" smtClean="0"/>
              <a:t>Comparativa</a:t>
            </a:r>
            <a:r>
              <a:rPr lang="en-US" dirty="0" smtClean="0"/>
              <a:t> de </a:t>
            </a:r>
            <a:r>
              <a:rPr lang="en-US" dirty="0" err="1" smtClean="0"/>
              <a:t>consumo</a:t>
            </a:r>
            <a:r>
              <a:rPr lang="en-US" dirty="0" smtClean="0"/>
              <a:t> de </a:t>
            </a:r>
            <a:r>
              <a:rPr lang="en-US" dirty="0" err="1" smtClean="0"/>
              <a:t>Memoria</a:t>
            </a:r>
            <a:endParaRPr lang="en-US" dirty="0"/>
          </a:p>
        </p:txBody>
      </p:sp>
      <p:sp>
        <p:nvSpPr>
          <p:cNvPr id="13" name="TextBox 12"/>
          <p:cNvSpPr txBox="1"/>
          <p:nvPr/>
        </p:nvSpPr>
        <p:spPr>
          <a:xfrm>
            <a:off x="3406726" y="5431370"/>
            <a:ext cx="502373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404040"/>
                    </a:gs>
                    <a:gs pos="30000">
                      <a:srgbClr val="404040"/>
                    </a:gs>
                  </a:gsLst>
                  <a:lin ang="5400000" scaled="0"/>
                </a:gradFill>
              </a:rPr>
              <a:t>1600 borders </a:t>
            </a:r>
            <a:r>
              <a:rPr lang="en-US" sz="2353" dirty="0" smtClean="0">
                <a:gradFill>
                  <a:gsLst>
                    <a:gs pos="2917">
                      <a:srgbClr val="404040"/>
                    </a:gs>
                    <a:gs pos="30000">
                      <a:srgbClr val="404040"/>
                    </a:gs>
                  </a:gsLst>
                  <a:lin ang="5400000" scaled="0"/>
                </a:gradFill>
              </a:rPr>
              <a:t>con </a:t>
            </a:r>
            <a:r>
              <a:rPr lang="en-US" sz="2353" dirty="0" err="1" smtClean="0">
                <a:gradFill>
                  <a:gsLst>
                    <a:gs pos="2917">
                      <a:srgbClr val="404040"/>
                    </a:gs>
                    <a:gs pos="30000">
                      <a:srgbClr val="404040"/>
                    </a:gs>
                  </a:gsLst>
                  <a:lin ang="5400000" scaled="0"/>
                </a:gradFill>
              </a:rPr>
              <a:t>su</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fondo</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bindeado</a:t>
            </a:r>
            <a:endParaRPr lang="en-US" sz="2353"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177377419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Usando</a:t>
            </a:r>
            <a:r>
              <a:rPr lang="en-US" dirty="0" smtClean="0"/>
              <a:t> bindings </a:t>
            </a:r>
            <a:r>
              <a:rPr lang="en-US" dirty="0" err="1" smtClean="0"/>
              <a:t>compilados</a:t>
            </a:r>
            <a:endParaRPr lang="en-US" dirty="0"/>
          </a:p>
        </p:txBody>
      </p:sp>
      <p:sp>
        <p:nvSpPr>
          <p:cNvPr id="3" name="Text Placeholder 2"/>
          <p:cNvSpPr>
            <a:spLocks noGrp="1"/>
          </p:cNvSpPr>
          <p:nvPr>
            <p:ph type="body" sz="quarter" idx="10"/>
          </p:nvPr>
        </p:nvSpPr>
        <p:spPr>
          <a:xfrm>
            <a:off x="269239" y="1189495"/>
            <a:ext cx="11653523" cy="4447051"/>
          </a:xfrm>
        </p:spPr>
        <p:txBody>
          <a:bodyPr/>
          <a:lstStyle/>
          <a:p>
            <a:r>
              <a:rPr lang="en-US" dirty="0" err="1" smtClean="0"/>
              <a:t>Reemplazamos</a:t>
            </a:r>
            <a:r>
              <a:rPr lang="en-US" dirty="0" smtClean="0"/>
              <a:t> </a:t>
            </a:r>
            <a:r>
              <a:rPr lang="en-US" dirty="0" smtClean="0">
                <a:latin typeface="Consolas" panose="020B0609020204030204" pitchFamily="49" charset="0"/>
                <a:cs typeface="Consolas" panose="020B0609020204030204" pitchFamily="49" charset="0"/>
              </a:rPr>
              <a:t>{Binding …} </a:t>
            </a:r>
            <a:r>
              <a:rPr lang="en-US" dirty="0" err="1" smtClean="0"/>
              <a:t>por</a:t>
            </a:r>
            <a:r>
              <a:rPr lang="en-US" dirty="0" smtClean="0"/>
              <a:t> </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x:Bind</a:t>
            </a:r>
            <a:r>
              <a:rPr lang="en-US" dirty="0" smtClean="0">
                <a:latin typeface="Consolas" panose="020B0609020204030204" pitchFamily="49" charset="0"/>
                <a:cs typeface="Consolas" panose="020B0609020204030204" pitchFamily="49" charset="0"/>
              </a:rPr>
              <a:t> …}</a:t>
            </a:r>
          </a:p>
          <a:p>
            <a:endParaRPr lang="en-US" dirty="0" smtClean="0"/>
          </a:p>
          <a:p>
            <a:r>
              <a:rPr lang="en-US" dirty="0" smtClean="0"/>
              <a:t>x:Bind </a:t>
            </a:r>
            <a:r>
              <a:rPr lang="en-US" dirty="0" err="1" smtClean="0"/>
              <a:t>esta</a:t>
            </a:r>
            <a:r>
              <a:rPr lang="en-US" dirty="0" smtClean="0"/>
              <a:t> </a:t>
            </a:r>
            <a:r>
              <a:rPr lang="en-US" dirty="0" err="1" smtClean="0"/>
              <a:t>fuertemente</a:t>
            </a:r>
            <a:r>
              <a:rPr lang="en-US" dirty="0" smtClean="0"/>
              <a:t> </a:t>
            </a:r>
            <a:r>
              <a:rPr lang="en-US" dirty="0" err="1" smtClean="0"/>
              <a:t>tipado</a:t>
            </a:r>
            <a:endParaRPr lang="en-US" dirty="0" smtClean="0"/>
          </a:p>
          <a:p>
            <a:pPr lvl="1"/>
            <a:r>
              <a:rPr lang="en-US" dirty="0" smtClean="0"/>
              <a:t>El context </a:t>
            </a:r>
            <a:r>
              <a:rPr lang="en-US" dirty="0" err="1" smtClean="0"/>
              <a:t>es</a:t>
            </a:r>
            <a:r>
              <a:rPr lang="en-US" dirty="0" smtClean="0"/>
              <a:t> la </a:t>
            </a:r>
            <a:r>
              <a:rPr lang="en-US" dirty="0" err="1" smtClean="0"/>
              <a:t>página</a:t>
            </a:r>
            <a:r>
              <a:rPr lang="en-US" dirty="0" smtClean="0"/>
              <a:t> o control de </a:t>
            </a:r>
            <a:r>
              <a:rPr lang="en-US" dirty="0" err="1" smtClean="0"/>
              <a:t>usuario</a:t>
            </a:r>
            <a:endParaRPr lang="en-US" dirty="0" smtClean="0"/>
          </a:p>
          <a:p>
            <a:endParaRPr lang="en-US" dirty="0"/>
          </a:p>
          <a:p>
            <a:r>
              <a:rPr lang="en-US" dirty="0" smtClean="0"/>
              <a:t>Mode=</a:t>
            </a:r>
            <a:r>
              <a:rPr lang="en-US" dirty="0" err="1" smtClean="0"/>
              <a:t>OneTime</a:t>
            </a:r>
            <a:r>
              <a:rPr lang="en-US" dirty="0" smtClean="0"/>
              <a:t> </a:t>
            </a:r>
            <a:r>
              <a:rPr lang="en-US" dirty="0" err="1" smtClean="0"/>
              <a:t>es</a:t>
            </a:r>
            <a:r>
              <a:rPr lang="en-US" dirty="0" smtClean="0"/>
              <a:t> el </a:t>
            </a:r>
            <a:r>
              <a:rPr lang="en-US" dirty="0" err="1" smtClean="0"/>
              <a:t>modo</a:t>
            </a:r>
            <a:r>
              <a:rPr lang="en-US" dirty="0" smtClean="0"/>
              <a:t> </a:t>
            </a:r>
            <a:r>
              <a:rPr lang="en-US" dirty="0" err="1" smtClean="0"/>
              <a:t>por</a:t>
            </a:r>
            <a:r>
              <a:rPr lang="en-US" dirty="0" smtClean="0"/>
              <a:t> </a:t>
            </a:r>
            <a:r>
              <a:rPr lang="en-US" dirty="0" err="1" smtClean="0"/>
              <a:t>defecto</a:t>
            </a:r>
            <a:endParaRPr lang="en-US" dirty="0" smtClean="0"/>
          </a:p>
        </p:txBody>
      </p:sp>
    </p:spTree>
    <p:extLst>
      <p:ext uri="{BB962C8B-B14F-4D97-AF65-F5344CB8AC3E}">
        <p14:creationId xmlns:p14="http://schemas.microsoft.com/office/powerpoint/2010/main" val="9817376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Props1.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2.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1616</Words>
  <Application>Microsoft Office PowerPoint</Application>
  <PresentationFormat>Panorámica</PresentationFormat>
  <Paragraphs>285</Paragraphs>
  <Slides>38</Slides>
  <Notes>18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Aller</vt:lpstr>
      <vt:lpstr>Arial</vt:lpstr>
      <vt:lpstr>Calibri</vt:lpstr>
      <vt:lpstr>Consolas</vt:lpstr>
      <vt:lpstr>Segoe UI</vt:lpstr>
      <vt:lpstr>Segoe UI Light</vt:lpstr>
      <vt:lpstr>Times New Roman</vt:lpstr>
      <vt:lpstr>PPT%20Theme</vt:lpstr>
      <vt:lpstr>Novedades en XAML</vt:lpstr>
      <vt:lpstr>Javier Suárez Ruiz</vt:lpstr>
      <vt:lpstr>Presentación de PowerPoint</vt:lpstr>
      <vt:lpstr>Validando XAML!</vt:lpstr>
      <vt:lpstr>Validando XAML en Windows 10</vt:lpstr>
      <vt:lpstr>Mejoras en rendimiento Bindings compilados AKA {x:Bind}: como {Binding}</vt:lpstr>
      <vt:lpstr>Presentación de PowerPoint</vt:lpstr>
      <vt:lpstr>Comparativa de consumo de Memoria</vt:lpstr>
      <vt:lpstr>Usando bindings compilados</vt:lpstr>
      <vt:lpstr>X:Bind</vt:lpstr>
      <vt:lpstr>¿Cuándo usamos bindings “clásicos”?</vt:lpstr>
      <vt:lpstr>X:Phase</vt:lpstr>
      <vt:lpstr>x:Phase – rendering progresivo en listados</vt:lpstr>
      <vt:lpstr>X:Phase</vt:lpstr>
      <vt:lpstr>Bindings para eventos</vt:lpstr>
      <vt:lpstr>Bindings para Eventos</vt:lpstr>
      <vt:lpstr>Bindinds para Eventos</vt:lpstr>
      <vt:lpstr>Efectos</vt:lpstr>
      <vt:lpstr>Efectos</vt:lpstr>
      <vt:lpstr>Tipos</vt:lpstr>
      <vt:lpstr>Efectos soportados</vt:lpstr>
      <vt:lpstr>Efectos soportados</vt:lpstr>
      <vt:lpstr>Efectos soportados</vt:lpstr>
      <vt:lpstr>Efectos soportados</vt:lpstr>
      <vt:lpstr>Efectos soportados</vt:lpstr>
      <vt:lpstr>Efectos</vt:lpstr>
      <vt:lpstr>Novedades en animaciones</vt:lpstr>
      <vt:lpstr>¿Qué podemos hacer con las animaciones?</vt:lpstr>
      <vt:lpstr>Animaciones explícitas</vt:lpstr>
      <vt:lpstr>Animaciones</vt:lpstr>
      <vt:lpstr>Herramientas</vt:lpstr>
      <vt:lpstr>Visual Studio Nuevos modos diseño, performance instrumentation timeline  tool y mucho más…</vt:lpstr>
      <vt:lpstr>Visual Studio Visual Tree Inspector</vt:lpstr>
      <vt:lpstr>Visual Tree Inspector</vt:lpstr>
      <vt:lpstr>¿Quedaron con ganas de más?</vt:lpstr>
      <vt:lpstr>Hay más…</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2015-05-08T17:50:23Z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